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83"/>
  </p:notesMasterIdLst>
  <p:sldIdLst>
    <p:sldId id="256" r:id="rId2"/>
    <p:sldId id="257" r:id="rId3"/>
    <p:sldId id="356" r:id="rId4"/>
    <p:sldId id="258" r:id="rId5"/>
    <p:sldId id="259" r:id="rId6"/>
    <p:sldId id="357" r:id="rId7"/>
    <p:sldId id="285" r:id="rId8"/>
    <p:sldId id="358" r:id="rId9"/>
    <p:sldId id="286" r:id="rId10"/>
    <p:sldId id="359" r:id="rId11"/>
    <p:sldId id="287" r:id="rId12"/>
    <p:sldId id="288" r:id="rId13"/>
    <p:sldId id="289" r:id="rId14"/>
    <p:sldId id="291" r:id="rId15"/>
    <p:sldId id="293" r:id="rId16"/>
    <p:sldId id="294" r:id="rId17"/>
    <p:sldId id="295" r:id="rId18"/>
    <p:sldId id="297" r:id="rId19"/>
    <p:sldId id="298" r:id="rId20"/>
    <p:sldId id="299" r:id="rId21"/>
    <p:sldId id="300" r:id="rId22"/>
    <p:sldId id="301" r:id="rId23"/>
    <p:sldId id="302" r:id="rId24"/>
    <p:sldId id="304" r:id="rId25"/>
    <p:sldId id="303" r:id="rId26"/>
    <p:sldId id="305" r:id="rId27"/>
    <p:sldId id="307" r:id="rId28"/>
    <p:sldId id="308" r:id="rId29"/>
    <p:sldId id="309" r:id="rId30"/>
    <p:sldId id="310" r:id="rId31"/>
    <p:sldId id="311" r:id="rId32"/>
    <p:sldId id="312" r:id="rId33"/>
    <p:sldId id="313" r:id="rId34"/>
    <p:sldId id="325" r:id="rId35"/>
    <p:sldId id="314" r:id="rId36"/>
    <p:sldId id="315" r:id="rId37"/>
    <p:sldId id="316" r:id="rId38"/>
    <p:sldId id="317" r:id="rId39"/>
    <p:sldId id="319" r:id="rId40"/>
    <p:sldId id="320" r:id="rId41"/>
    <p:sldId id="321" r:id="rId42"/>
    <p:sldId id="322" r:id="rId43"/>
    <p:sldId id="323" r:id="rId44"/>
    <p:sldId id="324"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60" r:id="rId76"/>
    <p:sldId id="361" r:id="rId77"/>
    <p:sldId id="362" r:id="rId78"/>
    <p:sldId id="363" r:id="rId79"/>
    <p:sldId id="364" r:id="rId80"/>
    <p:sldId id="365" r:id="rId81"/>
    <p:sldId id="283" r:id="rId82"/>
  </p:sldIdLst>
  <p:sldSz cx="9144000" cy="5143500" type="screen16x9"/>
  <p:notesSz cx="6858000" cy="9144000"/>
  <p:embeddedFontLst>
    <p:embeddedFont>
      <p:font typeface="Roboto Condensed" charset="0"/>
      <p:regular r:id="rId84"/>
      <p:bold r:id="rId85"/>
      <p:italic r:id="rId86"/>
      <p:boldItalic r:id="rId87"/>
    </p:embeddedFont>
    <p:embeddedFont>
      <p:font typeface="Montserrat" charset="0"/>
      <p:regular r:id="rId88"/>
      <p:bold r:id="rId89"/>
      <p:italic r:id="rId90"/>
      <p:boldItalic r:id="rId91"/>
    </p:embeddedFont>
    <p:embeddedFont>
      <p:font typeface="Roboto Condensed Light" charset="0"/>
      <p:regular r:id="rId92"/>
      <p:bold r:id="rId93"/>
      <p:italic r:id="rId94"/>
      <p:boldItalic r:id="rId95"/>
    </p:embeddedFont>
    <p:embeddedFont>
      <p:font typeface="Arvo"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O9zOnj+svyTuwX7RbGAEuTyP1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80" autoAdjust="0"/>
  </p:normalViewPr>
  <p:slideViewPr>
    <p:cSldViewPr snapToGrid="0">
      <p:cViewPr varScale="1">
        <p:scale>
          <a:sx n="111" d="100"/>
          <a:sy n="111" d="100"/>
        </p:scale>
        <p:origin x="-595"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617938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735c045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735c045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8ebbf9ff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8ebbf9ff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8ebbf9ff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8ebbf9ff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4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44"/>
          <p:cNvGrpSpPr/>
          <p:nvPr/>
        </p:nvGrpSpPr>
        <p:grpSpPr>
          <a:xfrm>
            <a:off x="0" y="-7088"/>
            <a:ext cx="8661398" cy="5150588"/>
            <a:chOff x="0" y="-7088"/>
            <a:chExt cx="8661398" cy="5150588"/>
          </a:xfrm>
        </p:grpSpPr>
        <p:sp>
          <p:nvSpPr>
            <p:cNvPr id="12" name="Google Shape;12;p4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44"/>
          <p:cNvGrpSpPr/>
          <p:nvPr/>
        </p:nvGrpSpPr>
        <p:grpSpPr>
          <a:xfrm rot="10800000" flipH="1">
            <a:off x="1" y="1090763"/>
            <a:ext cx="8847502" cy="2961975"/>
            <a:chOff x="-8178042" y="-4493254"/>
            <a:chExt cx="19483597" cy="6522736"/>
          </a:xfrm>
        </p:grpSpPr>
        <p:sp>
          <p:nvSpPr>
            <p:cNvPr id="15" name="Google Shape;15;p4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4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44"/>
          <p:cNvGrpSpPr/>
          <p:nvPr/>
        </p:nvGrpSpPr>
        <p:grpSpPr>
          <a:xfrm>
            <a:off x="3677236" y="4278349"/>
            <a:ext cx="5480828" cy="432996"/>
            <a:chOff x="5582265" y="4646738"/>
            <a:chExt cx="5480828" cy="432996"/>
          </a:xfrm>
        </p:grpSpPr>
        <p:sp>
          <p:nvSpPr>
            <p:cNvPr id="18" name="Google Shape;18;p44"/>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44"/>
            <p:cNvGrpSpPr/>
            <p:nvPr/>
          </p:nvGrpSpPr>
          <p:grpSpPr>
            <a:xfrm flipH="1">
              <a:off x="5585232" y="4646738"/>
              <a:ext cx="5477861" cy="304551"/>
              <a:chOff x="-24158748" y="330075"/>
              <a:chExt cx="30568423" cy="1699506"/>
            </a:xfrm>
          </p:grpSpPr>
          <p:sp>
            <p:nvSpPr>
              <p:cNvPr id="20" name="Google Shape;20;p44"/>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4"/>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44"/>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grpSp>
        <p:nvGrpSpPr>
          <p:cNvPr id="24" name="Google Shape;24;p45"/>
          <p:cNvGrpSpPr/>
          <p:nvPr/>
        </p:nvGrpSpPr>
        <p:grpSpPr>
          <a:xfrm>
            <a:off x="6946842" y="4472723"/>
            <a:ext cx="2202830" cy="670795"/>
            <a:chOff x="5575242" y="4472723"/>
            <a:chExt cx="2202830" cy="670795"/>
          </a:xfrm>
        </p:grpSpPr>
        <p:sp>
          <p:nvSpPr>
            <p:cNvPr id="25" name="Google Shape;25;p4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45"/>
            <p:cNvGrpSpPr/>
            <p:nvPr/>
          </p:nvGrpSpPr>
          <p:grpSpPr>
            <a:xfrm flipH="1">
              <a:off x="5734850" y="4472723"/>
              <a:ext cx="2040837" cy="670795"/>
              <a:chOff x="1297954" y="330075"/>
              <a:chExt cx="5169293" cy="1699506"/>
            </a:xfrm>
          </p:grpSpPr>
          <p:sp>
            <p:nvSpPr>
              <p:cNvPr id="27" name="Google Shape;27;p4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45"/>
            <p:cNvGrpSpPr/>
            <p:nvPr/>
          </p:nvGrpSpPr>
          <p:grpSpPr>
            <a:xfrm flipH="1">
              <a:off x="5578209" y="4646738"/>
              <a:ext cx="2199863" cy="304563"/>
              <a:chOff x="-5827153" y="330075"/>
              <a:chExt cx="12276019" cy="1699569"/>
            </a:xfrm>
          </p:grpSpPr>
          <p:sp>
            <p:nvSpPr>
              <p:cNvPr id="30" name="Google Shape;30;p4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2" name="Google Shape;32;p45"/>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33" name="Google Shape;33;p45"/>
          <p:cNvGrpSpPr/>
          <p:nvPr/>
        </p:nvGrpSpPr>
        <p:grpSpPr>
          <a:xfrm>
            <a:off x="0" y="-7088"/>
            <a:ext cx="8661398" cy="5150588"/>
            <a:chOff x="0" y="-7088"/>
            <a:chExt cx="8661398" cy="5150588"/>
          </a:xfrm>
        </p:grpSpPr>
        <p:sp>
          <p:nvSpPr>
            <p:cNvPr id="34" name="Google Shape;34;p4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6" name="Google Shape;36;p45"/>
          <p:cNvGrpSpPr/>
          <p:nvPr/>
        </p:nvGrpSpPr>
        <p:grpSpPr>
          <a:xfrm rot="10800000" flipH="1">
            <a:off x="1" y="1090763"/>
            <a:ext cx="8847502" cy="2961975"/>
            <a:chOff x="-8178042" y="-4493254"/>
            <a:chExt cx="19483597" cy="6522736"/>
          </a:xfrm>
        </p:grpSpPr>
        <p:sp>
          <p:nvSpPr>
            <p:cNvPr id="37" name="Google Shape;37;p45"/>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8" name="Google Shape;38;p4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39" name="Google Shape;39;p45"/>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40" name="Google Shape;40;p45"/>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41" name="Google Shape;41;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3"/>
        <p:cNvGrpSpPr/>
        <p:nvPr/>
      </p:nvGrpSpPr>
      <p:grpSpPr>
        <a:xfrm>
          <a:off x="0" y="0"/>
          <a:ext cx="0" cy="0"/>
          <a:chOff x="0" y="0"/>
          <a:chExt cx="0" cy="0"/>
        </a:xfrm>
      </p:grpSpPr>
      <p:grpSp>
        <p:nvGrpSpPr>
          <p:cNvPr id="64" name="Google Shape;64;p47"/>
          <p:cNvGrpSpPr/>
          <p:nvPr/>
        </p:nvGrpSpPr>
        <p:grpSpPr>
          <a:xfrm>
            <a:off x="6946842" y="4472723"/>
            <a:ext cx="2202830" cy="670795"/>
            <a:chOff x="5575242" y="4472723"/>
            <a:chExt cx="2202830" cy="670795"/>
          </a:xfrm>
        </p:grpSpPr>
        <p:sp>
          <p:nvSpPr>
            <p:cNvPr id="65" name="Google Shape;65;p4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p47"/>
            <p:cNvGrpSpPr/>
            <p:nvPr/>
          </p:nvGrpSpPr>
          <p:grpSpPr>
            <a:xfrm flipH="1">
              <a:off x="5734850" y="4472723"/>
              <a:ext cx="2040837" cy="670795"/>
              <a:chOff x="1297954" y="330075"/>
              <a:chExt cx="5169293" cy="1699506"/>
            </a:xfrm>
          </p:grpSpPr>
          <p:sp>
            <p:nvSpPr>
              <p:cNvPr id="67" name="Google Shape;67;p4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 name="Google Shape;69;p47"/>
            <p:cNvGrpSpPr/>
            <p:nvPr/>
          </p:nvGrpSpPr>
          <p:grpSpPr>
            <a:xfrm flipH="1">
              <a:off x="5578209" y="4646738"/>
              <a:ext cx="2199863" cy="304563"/>
              <a:chOff x="-5827153" y="330075"/>
              <a:chExt cx="12276019" cy="1699569"/>
            </a:xfrm>
          </p:grpSpPr>
          <p:sp>
            <p:nvSpPr>
              <p:cNvPr id="70" name="Google Shape;70;p4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2" name="Google Shape;72;p47"/>
          <p:cNvGrpSpPr/>
          <p:nvPr/>
        </p:nvGrpSpPr>
        <p:grpSpPr>
          <a:xfrm>
            <a:off x="-4" y="40"/>
            <a:ext cx="7072430" cy="1327315"/>
            <a:chOff x="-4" y="40"/>
            <a:chExt cx="7072430" cy="1327315"/>
          </a:xfrm>
        </p:grpSpPr>
        <p:sp>
          <p:nvSpPr>
            <p:cNvPr id="73" name="Google Shape;73;p4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74" name="Google Shape;74;p47"/>
            <p:cNvGrpSpPr/>
            <p:nvPr/>
          </p:nvGrpSpPr>
          <p:grpSpPr>
            <a:xfrm rot="10800000" flipH="1">
              <a:off x="3" y="40"/>
              <a:ext cx="6756168" cy="1327315"/>
              <a:chOff x="-2168138" y="330075"/>
              <a:chExt cx="8650663" cy="1699506"/>
            </a:xfrm>
          </p:grpSpPr>
          <p:sp>
            <p:nvSpPr>
              <p:cNvPr id="75" name="Google Shape;75;p4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6" name="Google Shape;76;p4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7" name="Google Shape;77;p47"/>
            <p:cNvGrpSpPr/>
            <p:nvPr/>
          </p:nvGrpSpPr>
          <p:grpSpPr>
            <a:xfrm rot="10800000" flipH="1">
              <a:off x="-4" y="381007"/>
              <a:ext cx="7072430" cy="771744"/>
              <a:chOff x="-9092084" y="330075"/>
              <a:chExt cx="15574609" cy="1699501"/>
            </a:xfrm>
          </p:grpSpPr>
          <p:sp>
            <p:nvSpPr>
              <p:cNvPr id="78" name="Google Shape;78;p4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9" name="Google Shape;79;p4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80" name="Google Shape;80;p4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1" name="Google Shape;81;p4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82" name="Google Shape;82;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grpSp>
        <p:nvGrpSpPr>
          <p:cNvPr id="103" name="Google Shape;103;p49"/>
          <p:cNvGrpSpPr/>
          <p:nvPr/>
        </p:nvGrpSpPr>
        <p:grpSpPr>
          <a:xfrm rot="10800000">
            <a:off x="-8" y="-2"/>
            <a:ext cx="2202830" cy="670795"/>
            <a:chOff x="5575242" y="4472723"/>
            <a:chExt cx="2202830" cy="670795"/>
          </a:xfrm>
        </p:grpSpPr>
        <p:sp>
          <p:nvSpPr>
            <p:cNvPr id="104" name="Google Shape;104;p4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49"/>
            <p:cNvGrpSpPr/>
            <p:nvPr/>
          </p:nvGrpSpPr>
          <p:grpSpPr>
            <a:xfrm flipH="1">
              <a:off x="5734850" y="4472723"/>
              <a:ext cx="2040837" cy="670795"/>
              <a:chOff x="1297954" y="330075"/>
              <a:chExt cx="5169293" cy="1699506"/>
            </a:xfrm>
          </p:grpSpPr>
          <p:sp>
            <p:nvSpPr>
              <p:cNvPr id="106" name="Google Shape;106;p4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 name="Google Shape;108;p49"/>
            <p:cNvGrpSpPr/>
            <p:nvPr/>
          </p:nvGrpSpPr>
          <p:grpSpPr>
            <a:xfrm flipH="1">
              <a:off x="5578209" y="4646738"/>
              <a:ext cx="2199863" cy="304563"/>
              <a:chOff x="-5827153" y="330075"/>
              <a:chExt cx="12276019" cy="1699569"/>
            </a:xfrm>
          </p:grpSpPr>
          <p:sp>
            <p:nvSpPr>
              <p:cNvPr id="109" name="Google Shape;109;p4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1" name="Google Shape;111;p49"/>
          <p:cNvGrpSpPr/>
          <p:nvPr/>
        </p:nvGrpSpPr>
        <p:grpSpPr>
          <a:xfrm>
            <a:off x="6946842" y="4472723"/>
            <a:ext cx="2202830" cy="670795"/>
            <a:chOff x="5575242" y="4472723"/>
            <a:chExt cx="2202830" cy="670795"/>
          </a:xfrm>
        </p:grpSpPr>
        <p:sp>
          <p:nvSpPr>
            <p:cNvPr id="112" name="Google Shape;112;p4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49"/>
            <p:cNvGrpSpPr/>
            <p:nvPr/>
          </p:nvGrpSpPr>
          <p:grpSpPr>
            <a:xfrm flipH="1">
              <a:off x="5734850" y="4472723"/>
              <a:ext cx="2040837" cy="670795"/>
              <a:chOff x="1297954" y="330075"/>
              <a:chExt cx="5169293" cy="1699506"/>
            </a:xfrm>
          </p:grpSpPr>
          <p:sp>
            <p:nvSpPr>
              <p:cNvPr id="114" name="Google Shape;114;p4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 name="Google Shape;116;p49"/>
            <p:cNvGrpSpPr/>
            <p:nvPr/>
          </p:nvGrpSpPr>
          <p:grpSpPr>
            <a:xfrm flipH="1">
              <a:off x="5578209" y="4646738"/>
              <a:ext cx="2199863" cy="304563"/>
              <a:chOff x="-5827153" y="330075"/>
              <a:chExt cx="12276019" cy="1699569"/>
            </a:xfrm>
          </p:grpSpPr>
          <p:sp>
            <p:nvSpPr>
              <p:cNvPr id="117" name="Google Shape;117;p4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9" name="Google Shape;119;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0"/>
        <p:cNvGrpSpPr/>
        <p:nvPr/>
      </p:nvGrpSpPr>
      <p:grpSpPr>
        <a:xfrm>
          <a:off x="0" y="0"/>
          <a:ext cx="0" cy="0"/>
          <a:chOff x="0" y="0"/>
          <a:chExt cx="0" cy="0"/>
        </a:xfrm>
      </p:grpSpPr>
      <p:sp>
        <p:nvSpPr>
          <p:cNvPr id="121" name="Google Shape;121;p50"/>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2" name="Google Shape;122;p50"/>
          <p:cNvGrpSpPr/>
          <p:nvPr/>
        </p:nvGrpSpPr>
        <p:grpSpPr>
          <a:xfrm>
            <a:off x="0" y="-7088"/>
            <a:ext cx="8661398" cy="5150588"/>
            <a:chOff x="0" y="-7088"/>
            <a:chExt cx="8661398" cy="5150588"/>
          </a:xfrm>
        </p:grpSpPr>
        <p:sp>
          <p:nvSpPr>
            <p:cNvPr id="123" name="Google Shape;123;p50"/>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0"/>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5" name="Google Shape;125;p50"/>
          <p:cNvGrpSpPr/>
          <p:nvPr/>
        </p:nvGrpSpPr>
        <p:grpSpPr>
          <a:xfrm rot="10800000" flipH="1">
            <a:off x="-2" y="2924826"/>
            <a:ext cx="6589087" cy="2027268"/>
            <a:chOff x="-9894852" y="-4493254"/>
            <a:chExt cx="21200407" cy="6522740"/>
          </a:xfrm>
        </p:grpSpPr>
        <p:sp>
          <p:nvSpPr>
            <p:cNvPr id="126" name="Google Shape;126;p50"/>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7" name="Google Shape;127;p50"/>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8" name="Google Shape;128;p50"/>
          <p:cNvGrpSpPr/>
          <p:nvPr/>
        </p:nvGrpSpPr>
        <p:grpSpPr>
          <a:xfrm>
            <a:off x="6946842" y="4472723"/>
            <a:ext cx="2202830" cy="670795"/>
            <a:chOff x="5575242" y="4472723"/>
            <a:chExt cx="2202830" cy="670795"/>
          </a:xfrm>
        </p:grpSpPr>
        <p:sp>
          <p:nvSpPr>
            <p:cNvPr id="129" name="Google Shape;129;p5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p50"/>
            <p:cNvGrpSpPr/>
            <p:nvPr/>
          </p:nvGrpSpPr>
          <p:grpSpPr>
            <a:xfrm flipH="1">
              <a:off x="5734850" y="4472723"/>
              <a:ext cx="2040837" cy="670795"/>
              <a:chOff x="1297954" y="330075"/>
              <a:chExt cx="5169293" cy="1699506"/>
            </a:xfrm>
          </p:grpSpPr>
          <p:sp>
            <p:nvSpPr>
              <p:cNvPr id="131" name="Google Shape;131;p5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50"/>
            <p:cNvGrpSpPr/>
            <p:nvPr/>
          </p:nvGrpSpPr>
          <p:grpSpPr>
            <a:xfrm flipH="1">
              <a:off x="5578209" y="4646738"/>
              <a:ext cx="2199863" cy="304563"/>
              <a:chOff x="-5827153" y="330075"/>
              <a:chExt cx="12276019" cy="1699569"/>
            </a:xfrm>
          </p:grpSpPr>
          <p:sp>
            <p:nvSpPr>
              <p:cNvPr id="134" name="Google Shape;134;p5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6" name="Google Shape;136;p50"/>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7" name="Google Shape;137;p50"/>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138" name="Google Shape;138;p5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9"/>
        <p:cNvGrpSpPr/>
        <p:nvPr/>
      </p:nvGrpSpPr>
      <p:grpSpPr>
        <a:xfrm>
          <a:off x="0" y="0"/>
          <a:ext cx="0" cy="0"/>
          <a:chOff x="0" y="0"/>
          <a:chExt cx="0" cy="0"/>
        </a:xfrm>
      </p:grpSpPr>
      <p:grpSp>
        <p:nvGrpSpPr>
          <p:cNvPr id="140" name="Google Shape;140;p51"/>
          <p:cNvGrpSpPr/>
          <p:nvPr/>
        </p:nvGrpSpPr>
        <p:grpSpPr>
          <a:xfrm>
            <a:off x="-4" y="40"/>
            <a:ext cx="7072430" cy="1327315"/>
            <a:chOff x="-4" y="40"/>
            <a:chExt cx="7072430" cy="1327315"/>
          </a:xfrm>
        </p:grpSpPr>
        <p:sp>
          <p:nvSpPr>
            <p:cNvPr id="141" name="Google Shape;141;p51"/>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2" name="Google Shape;142;p51"/>
            <p:cNvGrpSpPr/>
            <p:nvPr/>
          </p:nvGrpSpPr>
          <p:grpSpPr>
            <a:xfrm rot="10800000" flipH="1">
              <a:off x="3" y="40"/>
              <a:ext cx="6756168" cy="1327315"/>
              <a:chOff x="-2168138" y="330075"/>
              <a:chExt cx="8650663" cy="1699506"/>
            </a:xfrm>
          </p:grpSpPr>
          <p:sp>
            <p:nvSpPr>
              <p:cNvPr id="143" name="Google Shape;143;p51"/>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4" name="Google Shape;144;p51"/>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5" name="Google Shape;145;p51"/>
            <p:cNvGrpSpPr/>
            <p:nvPr/>
          </p:nvGrpSpPr>
          <p:grpSpPr>
            <a:xfrm rot="10800000" flipH="1">
              <a:off x="-4" y="381007"/>
              <a:ext cx="7072430" cy="771744"/>
              <a:chOff x="-9092084" y="330075"/>
              <a:chExt cx="15574609" cy="1699501"/>
            </a:xfrm>
          </p:grpSpPr>
          <p:sp>
            <p:nvSpPr>
              <p:cNvPr id="146" name="Google Shape;146;p51"/>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7" name="Google Shape;147;p51"/>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48" name="Google Shape;148;p51"/>
          <p:cNvGrpSpPr/>
          <p:nvPr/>
        </p:nvGrpSpPr>
        <p:grpSpPr>
          <a:xfrm>
            <a:off x="6946842" y="4472723"/>
            <a:ext cx="2202830" cy="670795"/>
            <a:chOff x="5575242" y="4472723"/>
            <a:chExt cx="2202830" cy="670795"/>
          </a:xfrm>
        </p:grpSpPr>
        <p:sp>
          <p:nvSpPr>
            <p:cNvPr id="149" name="Google Shape;149;p51"/>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 name="Google Shape;150;p51"/>
            <p:cNvGrpSpPr/>
            <p:nvPr/>
          </p:nvGrpSpPr>
          <p:grpSpPr>
            <a:xfrm flipH="1">
              <a:off x="5734850" y="4472723"/>
              <a:ext cx="2040837" cy="670795"/>
              <a:chOff x="1297954" y="330075"/>
              <a:chExt cx="5169293" cy="1699506"/>
            </a:xfrm>
          </p:grpSpPr>
          <p:sp>
            <p:nvSpPr>
              <p:cNvPr id="151" name="Google Shape;151;p51"/>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1"/>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51"/>
            <p:cNvGrpSpPr/>
            <p:nvPr/>
          </p:nvGrpSpPr>
          <p:grpSpPr>
            <a:xfrm flipH="1">
              <a:off x="5578209" y="4646738"/>
              <a:ext cx="2199863" cy="304563"/>
              <a:chOff x="-5827153" y="330075"/>
              <a:chExt cx="12276019" cy="1699569"/>
            </a:xfrm>
          </p:grpSpPr>
          <p:sp>
            <p:nvSpPr>
              <p:cNvPr id="154" name="Google Shape;154;p51"/>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1"/>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6" name="Google Shape;156;p5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57" name="Google Shape;157;p51"/>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58" name="Google Shape;158;p51"/>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59" name="Google Shape;159;p51"/>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60" name="Google Shape;160;p5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4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4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archive.ics.uci.edu/ml/machine-learning-databases/00235/"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55281" y="1492042"/>
            <a:ext cx="7272900" cy="2201100"/>
          </a:xfrm>
          <a:prstGeom prst="rect">
            <a:avLst/>
          </a:prstGeom>
          <a:noFill/>
          <a:ln>
            <a:noFill/>
          </a:ln>
        </p:spPr>
        <p:txBody>
          <a:bodyPr spcFirstLastPara="1" wrap="square" lIns="91425" tIns="91425" rIns="91425" bIns="91425" anchor="ctr" anchorCtr="0">
            <a:noAutofit/>
          </a:bodyPr>
          <a:lstStyle/>
          <a:p>
            <a:pPr lvl="0"/>
            <a:r>
              <a:rPr lang="en-US" sz="3000" dirty="0" smtClean="0">
                <a:latin typeface="Montserrat"/>
                <a:ea typeface="Montserrat"/>
                <a:cs typeface="Montserrat"/>
                <a:sym typeface="Montserrat"/>
              </a:rPr>
              <a:t>Comparative Analysis </a:t>
            </a:r>
            <a:r>
              <a:rPr lang="en-US" sz="3000" dirty="0">
                <a:latin typeface="Montserrat"/>
                <a:ea typeface="Montserrat"/>
                <a:cs typeface="Montserrat"/>
                <a:sym typeface="Montserrat"/>
              </a:rPr>
              <a:t>for energy forecasting </a:t>
            </a:r>
            <a:r>
              <a:rPr lang="en-US" sz="3000" dirty="0" smtClean="0">
                <a:latin typeface="Montserrat"/>
                <a:ea typeface="Montserrat"/>
                <a:cs typeface="Montserrat"/>
                <a:sym typeface="Montserrat"/>
              </a:rPr>
              <a:t>using </a:t>
            </a:r>
            <a:r>
              <a:rPr lang="en-IN" sz="3000" dirty="0" smtClean="0">
                <a:latin typeface="Montserrat"/>
                <a:ea typeface="Montserrat"/>
                <a:cs typeface="Montserrat"/>
                <a:sym typeface="Montserrat"/>
              </a:rPr>
              <a:t>LSTM Model on IOT Dataset</a:t>
            </a:r>
            <a:endParaRPr sz="2400" dirty="0">
              <a:latin typeface="Montserrat"/>
              <a:ea typeface="Montserrat"/>
              <a:cs typeface="Montserrat"/>
              <a:sym typeface="Montserrat"/>
            </a:endParaRPr>
          </a:p>
          <a:p>
            <a:pPr marL="0" lvl="0" indent="0" algn="l" rtl="0">
              <a:lnSpc>
                <a:spcPct val="100000"/>
              </a:lnSpc>
              <a:spcBef>
                <a:spcPts val="0"/>
              </a:spcBef>
              <a:spcAft>
                <a:spcPts val="0"/>
              </a:spcAft>
              <a:buSzPts val="4800"/>
              <a:buNone/>
            </a:pPr>
            <a:r>
              <a:rPr lang="en" sz="2400" dirty="0">
                <a:latin typeface="Montserrat"/>
                <a:ea typeface="Montserrat"/>
                <a:cs typeface="Montserrat"/>
                <a:sym typeface="Montserrat"/>
              </a:rPr>
              <a:t/>
            </a:r>
            <a:br>
              <a:rPr lang="en" sz="2400" dirty="0">
                <a:latin typeface="Montserrat"/>
                <a:ea typeface="Montserrat"/>
                <a:cs typeface="Montserrat"/>
                <a:sym typeface="Montserrat"/>
              </a:rPr>
            </a:br>
            <a:r>
              <a:rPr lang="en" sz="2400" dirty="0" smtClean="0">
                <a:solidFill>
                  <a:srgbClr val="FFFF00"/>
                </a:solidFill>
                <a:latin typeface="Montserrat"/>
                <a:ea typeface="Montserrat"/>
                <a:cs typeface="Montserrat"/>
                <a:sym typeface="Montserrat"/>
              </a:rPr>
              <a:t>Big Data C3 – Final Project Evaluation</a:t>
            </a:r>
            <a:endParaRPr sz="2400" dirty="0">
              <a:solidFill>
                <a:srgbClr val="FFFF00"/>
              </a:solidFill>
              <a:latin typeface="Montserrat"/>
              <a:ea typeface="Montserrat"/>
              <a:cs typeface="Montserrat"/>
              <a:sym typeface="Montserrat"/>
            </a:endParaRPr>
          </a:p>
          <a:p>
            <a:pPr marL="0" lvl="0" indent="0" algn="l" rtl="0">
              <a:lnSpc>
                <a:spcPct val="100000"/>
              </a:lnSpc>
              <a:spcBef>
                <a:spcPts val="0"/>
              </a:spcBef>
              <a:spcAft>
                <a:spcPts val="0"/>
              </a:spcAft>
              <a:buSzPts val="4800"/>
              <a:buNone/>
            </a:pPr>
            <a:endParaRPr sz="2400" dirty="0">
              <a:solidFill>
                <a:srgbClr val="00FFFF"/>
              </a:solidFill>
              <a:latin typeface="Montserrat"/>
              <a:ea typeface="Montserrat"/>
              <a:cs typeface="Montserrat"/>
              <a:sym typeface="Montserrat"/>
            </a:endParaRPr>
          </a:p>
        </p:txBody>
      </p:sp>
      <p:pic>
        <p:nvPicPr>
          <p:cNvPr id="185" name="Google Shape;185;p1" descr="IIIT-Allahabad (@IIITA_Official) / Twitter"/>
          <p:cNvPicPr preferRelativeResize="0"/>
          <p:nvPr/>
        </p:nvPicPr>
        <p:blipFill rotWithShape="1">
          <a:blip r:embed="rId3">
            <a:alphaModFix/>
          </a:blip>
          <a:srcRect/>
          <a:stretch/>
        </p:blipFill>
        <p:spPr>
          <a:xfrm>
            <a:off x="179512" y="41050"/>
            <a:ext cx="1008111" cy="1008112"/>
          </a:xfrm>
          <a:prstGeom prst="rect">
            <a:avLst/>
          </a:prstGeom>
          <a:noFill/>
          <a:ln>
            <a:noFill/>
          </a:ln>
        </p:spPr>
      </p:pic>
      <p:sp>
        <p:nvSpPr>
          <p:cNvPr id="186" name="Google Shape;186;p1"/>
          <p:cNvSpPr txBox="1"/>
          <p:nvPr/>
        </p:nvSpPr>
        <p:spPr>
          <a:xfrm>
            <a:off x="1331640" y="339502"/>
            <a:ext cx="609654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Indian Institute of Information Technology, Allahabad</a:t>
            </a:r>
            <a:endParaRPr/>
          </a:p>
          <a:p>
            <a:pPr marL="0" marR="0" lvl="0" indent="0" algn="l"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Prayagraj</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87" name="Google Shape;187;p1"/>
          <p:cNvSpPr txBox="1"/>
          <p:nvPr/>
        </p:nvSpPr>
        <p:spPr>
          <a:xfrm>
            <a:off x="5531843" y="4294375"/>
            <a:ext cx="31788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dirty="0">
                <a:solidFill>
                  <a:schemeClr val="lt1"/>
                </a:solidFill>
                <a:latin typeface="Arial"/>
                <a:ea typeface="Arial"/>
                <a:cs typeface="Arial"/>
                <a:sym typeface="Arial"/>
              </a:rPr>
              <a:t>Presented By:</a:t>
            </a:r>
            <a:endParaRPr dirty="0"/>
          </a:p>
          <a:p>
            <a:pPr marL="0" marR="0" lvl="0" indent="0" algn="l" rtl="0">
              <a:lnSpc>
                <a:spcPct val="100000"/>
              </a:lnSpc>
              <a:spcBef>
                <a:spcPts val="0"/>
              </a:spcBef>
              <a:spcAft>
                <a:spcPts val="0"/>
              </a:spcAft>
              <a:buNone/>
            </a:pPr>
            <a:r>
              <a:rPr lang="en" sz="1200" b="1" i="0" u="none" strike="noStrike" cap="none" dirty="0">
                <a:solidFill>
                  <a:srgbClr val="000000"/>
                </a:solidFill>
                <a:latin typeface="Arial"/>
                <a:ea typeface="Arial"/>
                <a:cs typeface="Arial"/>
                <a:sym typeface="Arial"/>
              </a:rPr>
              <a:t>Abhishek Karmakar (ids2022007)</a:t>
            </a:r>
            <a:endParaRPr sz="1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1" i="0" u="none" strike="noStrike" cap="none" dirty="0" smtClean="0">
                <a:solidFill>
                  <a:srgbClr val="000000"/>
                </a:solidFill>
                <a:latin typeface="Arial"/>
                <a:ea typeface="Arial"/>
                <a:cs typeface="Arial"/>
                <a:sym typeface="Arial"/>
              </a:rPr>
              <a:t>Sharik </a:t>
            </a:r>
            <a:r>
              <a:rPr lang="en" sz="1200" b="1" i="0" u="none" strike="noStrike" cap="none" dirty="0">
                <a:solidFill>
                  <a:srgbClr val="000000"/>
                </a:solidFill>
                <a:latin typeface="Arial"/>
                <a:ea typeface="Arial"/>
                <a:cs typeface="Arial"/>
                <a:sym typeface="Arial"/>
              </a:rPr>
              <a:t>Gazi </a:t>
            </a:r>
            <a:r>
              <a:rPr lang="en" sz="1200" b="1" dirty="0"/>
              <a:t>(ids2022009)</a:t>
            </a:r>
            <a:endParaRPr sz="1200" b="1" i="0" u="none" strike="noStrike" cap="none" dirty="0">
              <a:solidFill>
                <a:srgbClr val="000000"/>
              </a:solidFill>
              <a:latin typeface="Arial"/>
              <a:ea typeface="Arial"/>
              <a:cs typeface="Arial"/>
              <a:sym typeface="Arial"/>
            </a:endParaRPr>
          </a:p>
        </p:txBody>
      </p:sp>
      <p:sp>
        <p:nvSpPr>
          <p:cNvPr id="188" name="Google Shape;188;p1"/>
          <p:cNvSpPr txBox="1"/>
          <p:nvPr/>
        </p:nvSpPr>
        <p:spPr>
          <a:xfrm>
            <a:off x="74800" y="4448238"/>
            <a:ext cx="1767600" cy="6771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800" b="1" dirty="0"/>
              <a:t>Submitted to:</a:t>
            </a:r>
            <a:endParaRPr sz="1800" b="1" dirty="0"/>
          </a:p>
          <a:p>
            <a:pPr marL="0" lvl="0" indent="0" algn="l" rtl="0">
              <a:spcBef>
                <a:spcPts val="0"/>
              </a:spcBef>
              <a:spcAft>
                <a:spcPts val="0"/>
              </a:spcAft>
              <a:buNone/>
            </a:pPr>
            <a:r>
              <a:rPr lang="en" b="1" dirty="0" smtClean="0"/>
              <a:t>Dr. Sonali Agarwal</a:t>
            </a:r>
            <a:endParaRPr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57274" y="1277628"/>
            <a:ext cx="5639777" cy="2745000"/>
          </a:xfrm>
        </p:spPr>
        <p:txBody>
          <a:bodyPr/>
          <a:lstStyle/>
          <a:p>
            <a:pPr marL="38100" indent="0">
              <a:buNone/>
            </a:pPr>
            <a:r>
              <a:rPr lang="en-IN" sz="5400" b="1" dirty="0" smtClean="0"/>
              <a:t>Visualization and Code Implementation</a:t>
            </a:r>
            <a:endParaRPr lang="en-IN" sz="5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512567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 and Code Implementation</a:t>
            </a:r>
            <a:endParaRPr lang="en-IN" dirty="0"/>
          </a:p>
        </p:txBody>
      </p:sp>
      <p:sp>
        <p:nvSpPr>
          <p:cNvPr id="3" name="Text Placeholder 2"/>
          <p:cNvSpPr>
            <a:spLocks noGrp="1"/>
          </p:cNvSpPr>
          <p:nvPr>
            <p:ph type="body" idx="1"/>
          </p:nvPr>
        </p:nvSpPr>
        <p:spPr>
          <a:xfrm>
            <a:off x="166255" y="1586344"/>
            <a:ext cx="8243454" cy="2886505"/>
          </a:xfrm>
        </p:spPr>
        <p:txBody>
          <a:bodyPr/>
          <a:lstStyle/>
          <a:p>
            <a:pPr marL="76200" indent="0">
              <a:buNone/>
            </a:pPr>
            <a:r>
              <a:rPr lang="en-IN" sz="1600" dirty="0" smtClean="0"/>
              <a:t>This project has been implemented in Google </a:t>
            </a:r>
            <a:r>
              <a:rPr lang="en-IN" sz="1600" dirty="0" err="1" smtClean="0"/>
              <a:t>Collab</a:t>
            </a:r>
            <a:r>
              <a:rPr lang="en-IN" sz="1600" dirty="0" smtClean="0"/>
              <a:t>. The first thing is that this project the dataset has been hosted in </a:t>
            </a:r>
            <a:r>
              <a:rPr lang="en-IN" sz="1600" dirty="0" err="1" smtClean="0"/>
              <a:t>kaggle</a:t>
            </a:r>
            <a:r>
              <a:rPr lang="en-IN" sz="1600" dirty="0" smtClean="0"/>
              <a:t> and the access to download from </a:t>
            </a:r>
            <a:r>
              <a:rPr lang="en-IN" sz="1600" dirty="0" err="1" smtClean="0"/>
              <a:t>kaggle</a:t>
            </a:r>
            <a:r>
              <a:rPr lang="en-IN" sz="1600" dirty="0" smtClean="0"/>
              <a:t> has been taken from the local machine called </a:t>
            </a:r>
            <a:r>
              <a:rPr lang="en-IN" sz="1600" dirty="0" err="1" smtClean="0"/>
              <a:t>kaggle.json</a:t>
            </a:r>
            <a:r>
              <a:rPr lang="en-IN" sz="1600" dirty="0" smtClean="0"/>
              <a:t>.</a:t>
            </a:r>
          </a:p>
          <a:p>
            <a:pPr marL="76200" indent="0">
              <a:buNone/>
            </a:pPr>
            <a:endParaRPr lang="en-IN" sz="1600" dirty="0"/>
          </a:p>
          <a:p>
            <a:pPr marL="76200" indent="0">
              <a:buNone/>
            </a:pPr>
            <a:r>
              <a:rPr lang="en-IN" sz="1600" dirty="0" smtClean="0"/>
              <a:t>The initial libraries that has been installed was </a:t>
            </a:r>
            <a:r>
              <a:rPr lang="en-IN" sz="1600" dirty="0" err="1" smtClean="0"/>
              <a:t>PySpark</a:t>
            </a:r>
            <a:r>
              <a:rPr lang="en-IN" sz="1600" dirty="0" smtClean="0"/>
              <a:t> and </a:t>
            </a:r>
            <a:r>
              <a:rPr lang="en-IN" sz="1600" dirty="0" err="1" smtClean="0"/>
              <a:t>keras</a:t>
            </a:r>
            <a:r>
              <a:rPr lang="en-IN" sz="1600" dirty="0"/>
              <a:t> </a:t>
            </a:r>
            <a:r>
              <a:rPr lang="en-IN" sz="1600" dirty="0" smtClean="0"/>
              <a:t>using the command : </a:t>
            </a:r>
          </a:p>
          <a:p>
            <a:pPr marL="76200" indent="0">
              <a:buNone/>
            </a:pPr>
            <a:r>
              <a:rPr lang="en-IN" sz="1600" dirty="0"/>
              <a:t>!pip install </a:t>
            </a:r>
            <a:r>
              <a:rPr lang="en-IN" sz="1600" dirty="0" err="1"/>
              <a:t>pyspark</a:t>
            </a:r>
            <a:endParaRPr lang="en-IN" sz="1600" dirty="0"/>
          </a:p>
          <a:p>
            <a:pPr marL="76200" indent="0">
              <a:buNone/>
            </a:pPr>
            <a:r>
              <a:rPr lang="en-IN" sz="1600" dirty="0"/>
              <a:t>!pip install -q </a:t>
            </a:r>
            <a:r>
              <a:rPr lang="en-IN" sz="1600" dirty="0" err="1" smtClean="0"/>
              <a:t>kaggle</a:t>
            </a:r>
            <a:endParaRPr lang="en-IN" sz="1600" dirty="0" smtClean="0"/>
          </a:p>
          <a:p>
            <a:pPr marL="76200" indent="0">
              <a:buNone/>
            </a:pPr>
            <a:endParaRPr lang="en-IN" sz="1600" dirty="0"/>
          </a:p>
          <a:p>
            <a:pPr marL="76200" indent="0">
              <a:buNone/>
            </a:pPr>
            <a:r>
              <a:rPr lang="en-IN" sz="1600" dirty="0" smtClean="0"/>
              <a:t>We have to unzip it and then it becomes ready to use in Google </a:t>
            </a:r>
            <a:r>
              <a:rPr lang="en-IN" sz="1600" dirty="0" err="1" smtClean="0"/>
              <a:t>Collab</a:t>
            </a:r>
            <a:r>
              <a:rPr lang="en-IN" sz="1600" dirty="0" smtClean="0"/>
              <a:t>.</a:t>
            </a:r>
          </a:p>
          <a:p>
            <a:pPr marL="76200" indent="0">
              <a:buNone/>
            </a:pPr>
            <a:r>
              <a:rPr lang="en-IN" sz="1600" dirty="0" smtClean="0"/>
              <a:t>If we run this project into our local machine, then we can just upload the file normally using pandas or </a:t>
            </a:r>
            <a:r>
              <a:rPr lang="en-IN" sz="1600" dirty="0" err="1" smtClean="0"/>
              <a:t>PySpark</a:t>
            </a:r>
            <a:r>
              <a:rPr lang="en-IN" sz="1600" dirty="0" smtClean="0"/>
              <a:t> library.</a:t>
            </a:r>
            <a:endParaRPr lang="en-IN"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20195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 and Code Implementation</a:t>
            </a:r>
            <a:endParaRPr lang="en-IN" dirty="0"/>
          </a:p>
        </p:txBody>
      </p:sp>
      <p:sp>
        <p:nvSpPr>
          <p:cNvPr id="3" name="Text Placeholder 2"/>
          <p:cNvSpPr>
            <a:spLocks noGrp="1"/>
          </p:cNvSpPr>
          <p:nvPr>
            <p:ph type="body" idx="1"/>
          </p:nvPr>
        </p:nvSpPr>
        <p:spPr>
          <a:xfrm>
            <a:off x="297873" y="1219199"/>
            <a:ext cx="7696200" cy="942111"/>
          </a:xfrm>
        </p:spPr>
        <p:txBody>
          <a:bodyPr/>
          <a:lstStyle/>
          <a:p>
            <a:pPr marL="76200" indent="0">
              <a:buNone/>
            </a:pPr>
            <a:r>
              <a:rPr lang="en-IN" sz="1600" dirty="0" smtClean="0"/>
              <a:t>After reading the file, we have converted date and time column as an index.</a:t>
            </a:r>
          </a:p>
          <a:p>
            <a:pPr marL="76200" indent="0">
              <a:buNone/>
            </a:pPr>
            <a:endParaRPr lang="en-IN"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89" y="1821007"/>
            <a:ext cx="77025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9783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 and Code Implementation</a:t>
            </a:r>
          </a:p>
        </p:txBody>
      </p:sp>
      <p:sp>
        <p:nvSpPr>
          <p:cNvPr id="3" name="Text Placeholder 2"/>
          <p:cNvSpPr>
            <a:spLocks noGrp="1"/>
          </p:cNvSpPr>
          <p:nvPr>
            <p:ph type="body" idx="1"/>
          </p:nvPr>
        </p:nvSpPr>
        <p:spPr>
          <a:xfrm>
            <a:off x="696512" y="1052425"/>
            <a:ext cx="7810180" cy="1124904"/>
          </a:xfrm>
        </p:spPr>
        <p:txBody>
          <a:bodyPr/>
          <a:lstStyle/>
          <a:p>
            <a:pPr marL="76200" indent="0">
              <a:buNone/>
            </a:pPr>
            <a:r>
              <a:rPr lang="en-IN" sz="1400" b="1" dirty="0"/>
              <a:t>All the samples containing ‘?’ has been converted into </a:t>
            </a:r>
            <a:r>
              <a:rPr lang="en-IN" sz="1400" b="1" dirty="0" err="1"/>
              <a:t>NaN</a:t>
            </a:r>
            <a:r>
              <a:rPr lang="en-IN" sz="1400" b="1" dirty="0"/>
              <a:t>. The columns that it contained were all float64 types. This database have 20,75,259 rows and 7 columns</a:t>
            </a:r>
            <a:r>
              <a:rPr lang="en-IN" sz="1400" b="1" dirty="0" smtClean="0"/>
              <a:t>.</a:t>
            </a:r>
            <a:endParaRPr lang="en-IN" sz="1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652" y="1948729"/>
            <a:ext cx="6117398" cy="22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036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 and Code Implementation</a:t>
            </a:r>
          </a:p>
        </p:txBody>
      </p:sp>
      <p:sp>
        <p:nvSpPr>
          <p:cNvPr id="3" name="Text Placeholder 2"/>
          <p:cNvSpPr>
            <a:spLocks noGrp="1"/>
          </p:cNvSpPr>
          <p:nvPr>
            <p:ph type="body" idx="1"/>
          </p:nvPr>
        </p:nvSpPr>
        <p:spPr>
          <a:xfrm>
            <a:off x="696512" y="1052425"/>
            <a:ext cx="7810180" cy="1124904"/>
          </a:xfrm>
        </p:spPr>
        <p:txBody>
          <a:bodyPr/>
          <a:lstStyle/>
          <a:p>
            <a:pPr marL="76200" indent="0">
              <a:buNone/>
            </a:pPr>
            <a:r>
              <a:rPr lang="en-IN" sz="1400" b="1" dirty="0" smtClean="0"/>
              <a:t>The dataset description is as follows :- </a:t>
            </a:r>
            <a:endParaRPr lang="en-IN" sz="1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28" y="1838326"/>
            <a:ext cx="713740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524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Cleaning</a:t>
            </a:r>
            <a:endParaRPr lang="en-IN" dirty="0"/>
          </a:p>
        </p:txBody>
      </p:sp>
      <p:sp>
        <p:nvSpPr>
          <p:cNvPr id="3" name="Text Placeholder 2"/>
          <p:cNvSpPr>
            <a:spLocks noGrp="1"/>
          </p:cNvSpPr>
          <p:nvPr>
            <p:ph type="body" idx="1"/>
          </p:nvPr>
        </p:nvSpPr>
        <p:spPr>
          <a:xfrm>
            <a:off x="879049" y="1448093"/>
            <a:ext cx="2981114" cy="2709900"/>
          </a:xfrm>
        </p:spPr>
        <p:txBody>
          <a:bodyPr/>
          <a:lstStyle/>
          <a:p>
            <a:pPr marL="114300" indent="0">
              <a:buNone/>
            </a:pPr>
            <a:r>
              <a:rPr lang="en-IN" b="1" dirty="0" smtClean="0"/>
              <a:t>Data containing NULL</a:t>
            </a:r>
            <a:endParaRPr lang="en-IN" b="1" dirty="0"/>
          </a:p>
        </p:txBody>
      </p:sp>
      <p:sp>
        <p:nvSpPr>
          <p:cNvPr id="4" name="Text Placeholder 3"/>
          <p:cNvSpPr>
            <a:spLocks noGrp="1"/>
          </p:cNvSpPr>
          <p:nvPr>
            <p:ph type="body" idx="2"/>
          </p:nvPr>
        </p:nvSpPr>
        <p:spPr>
          <a:xfrm>
            <a:off x="4542891" y="1281839"/>
            <a:ext cx="3499672" cy="2709900"/>
          </a:xfrm>
        </p:spPr>
        <p:txBody>
          <a:bodyPr/>
          <a:lstStyle/>
          <a:p>
            <a:pPr marL="114300" indent="0">
              <a:buNone/>
            </a:pPr>
            <a:r>
              <a:rPr lang="en-IN" b="1" dirty="0" err="1" smtClean="0"/>
              <a:t>NaN</a:t>
            </a:r>
            <a:r>
              <a:rPr lang="en-IN" b="1" dirty="0" smtClean="0"/>
              <a:t> after replacing with mean value of the columns</a:t>
            </a:r>
            <a:endParaRPr lang="en-IN" b="1"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49" y="1949449"/>
            <a:ext cx="2854751" cy="292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055" y="2004868"/>
            <a:ext cx="2745363" cy="265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778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166255" y="1170709"/>
            <a:ext cx="8714508" cy="1066801"/>
          </a:xfrm>
        </p:spPr>
        <p:txBody>
          <a:bodyPr/>
          <a:lstStyle/>
          <a:p>
            <a:pPr marL="76200" indent="0">
              <a:buNone/>
            </a:pPr>
            <a:r>
              <a:rPr lang="en-IN" sz="1400" b="1" dirty="0"/>
              <a:t>Plotting the "just data" has very high granularity. Therefore we have re-sampled the data to make it convenient.</a:t>
            </a:r>
          </a:p>
          <a:p>
            <a:pPr marL="76200" indent="0">
              <a:buNone/>
            </a:pPr>
            <a:r>
              <a:rPr lang="en-IN" sz="1400" b="1" dirty="0"/>
              <a:t>Below we resample over day, and show the sum and mean of </a:t>
            </a:r>
            <a:r>
              <a:rPr lang="en-IN" sz="1400" b="1" dirty="0" smtClean="0"/>
              <a:t>Global active power</a:t>
            </a:r>
            <a:r>
              <a:rPr lang="en-IN" sz="1400" b="1" dirty="0"/>
              <a:t>. It is seen that mean and sum of resampled data set, have similar structure</a:t>
            </a:r>
            <a:r>
              <a:rPr lang="en-IN" sz="1400" b="1" dirty="0" smtClean="0"/>
              <a:t>.</a:t>
            </a:r>
            <a:endParaRPr lang="en-IN" sz="1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4" y="2216583"/>
            <a:ext cx="3138054" cy="20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4" descr="data:image/png;base64,iVBORw0KGgoAAAANSUhEUgAAAagAAAEYCAYAAAAJeGK1AAAABHNCSVQICAgIfAhkiAAAAAlwSFlzAAALEgAACxIB0t1+/AAAADh0RVh0U29mdHdhcmUAbWF0cGxvdGxpYiB2ZXJzaW9uMy4yLjIsIGh0dHA6Ly9tYXRwbG90bGliLm9yZy+WH4yJAAAgAElEQVR4nO2dd9hUxfXHv+d9X3gRBEFBRUCxYMECGkSMHRvy09h7TYiIGns3sbfEGhUT7GBFo2IEC1Y0NiIiKIgKKghKE0U6CMzvj7mTOzt7y9yye+/uns/z7LO7t8ydO3PvnDlnzpwhIQQYhmEYJm/UZZ0BhmEYhvGCBRTDMAyTS1hAMQzDMLmEBRTDMAyTS1hAMQzDMLmEBRTDMAyTS1hAJYSIBhPR9ZbHCiLaLOZ1phLRPnHOjXm9l4no5HJdj0kHIrqaiB4r97nlhIhOIaJ3S5AuEdHDRPQzEf037fSZ6LCACoGIjiGi0US0mIjmOL/PICLKOm9p4dUwCSEOEEIMySpPDJMBuwLYF0BHIUTPrDPDsIAKhIguAHAngFsArA9gPQADAOwCoGmGWWNSxOk5B74LRNRQrvzUMhmX80YApgohFkc9kZ+P0sACygciWgvAtQDOEEI8I4RYKCSfCCGOF0Is9znvVCKaQkQ/EdELRLSBcUhfIvqGiH4koltUw0hEmxLRm0Q0z9n3OBG1jpjnnkT0ARHNJ6KZRDSQiJpq+7cmotecvM0mosuJqA+AywEcTUSLiGi8c+woIvojETU66W2jpdOOiJYS0brO/wOJaJxz3PtEtJ1FXqcS0WVE9LljUnmYiJqFlSMRXUNEdzu/mzia7S3O/zWIaBkRre387+XkZz4RjSeiPbX0RxHRDUT0HoAlADbxyeMlRPQpgMVE1BCS5ilO3S4kom+J6Hhne2DdOte5iIg+de7nQSJaj6SZdSERvU5EbZxjO5M0Ffcnoh+cer4woJyD8rsxEb3tXOM1AG1D6syvTv5JRLcax/6biM53fm9ARM8S0VynXM7WjruaiJ4hoseIaAGAUzyuu45zvQUkTW+bGvvvJKLpzv6PiWg3Z/v6RLSEiNbRjt3ByUcTI41+AB4AsLPzHlwTdM/OPkFEZxLRZACTPfKt6ur3Tv5+JqIBRLSjU9fziWigcc4fiGiSc+xIItoo7D61cnyaiB5x6nMiEfUorsUKQwjBH48PgD4AVgJoCDluMIDrnd+9AfwIYAcAjQDuBvCOdqwA8BaAtQFsCOArAH909m0GaV5oBNAOwDsA/q6dOxXAPiF5+Q2AXgAaAHQGMAnAuc6+lgBmArgAQDPn/07OvqsBPGakNUrL20MAbtD2nQngFef39gDmANgJQD2Ak528NobkdSqACQA6OeXxnk05Ovs+c37/FsDXAEZr+8Y7vzsAmAegL2RHbF/nfzvt/r4DsLVTXk188jjOyeMaQWkCaAFgAYAtnHPbA9g6Qt1+CKmhd3DKc6xTts0AvAngKufYzpDP0ZPONbcFMFc9G3pdWpTBBwBud/K1O4CF5nOg5TGoTnYHMB0AOf/bAFgKYAPnuh8DuBLS6rAJgG8A7K/l91cAhzjHruFx7aEAnnbudxsA3wN4V9t/AoB1nHq8AMAsAM2cfS8BOF079g4Ad/vc4ylGujbv82uQz69XvlVdDXLqcT8AywA8D2Bdra73cI4/GMAUAFs59/IXAO9b3ufVTtp9Id/DmwB8mHU7mvSTeQby+nEehlnGtvcBzHdevt2dbYPhNqwPArhZO35N5+Xr7PwXAPpo+88A8IbP9Q8B8In2fypCBJRHGucCGOb8PlZPzzjuagQLqH0AfK3tew/ASc7vfwK4zjj3S/XSBeRtKoAB2v++6hpB5QgpKJY5L+qlkNrfDOeYawDc5ZxzCYBHjWuOBHCydn/XWuTxD9p/3zQhG8/5AA6HR2NlUbfHa/+fBfBP7f9ZAJ53fnd2nqMttf03A3jQrMuQ/G4I2QFroe17wnwOtH1BdUKQwl69E6cCeNP5vROA74y0LgPwsJbfd7yu6eyvd66j3++N0ASJxzk/A+jm/D4awHtaWrMA9PQ57xQUCiib97l3QD5UXXXQts0DcLRR16oT+TKAftq+OkjtfiOL+7wawOvavq4AlgY9h5XwYROfP/MAtCXNtiyE+K0QorWzz6vsNgAwTTt+kXNsB+2Y6drvac45cEw6Q4noe8fU8RhCTC4mRLQ5EY0gollOGjdqaXSC1Dbi8BaA5kS0ExF1BtAdwDBn30YALnDMFfOJaL5zLdO06YVnWSCgHIUQSwGMAbAHZM/9bciOwy7Otre1fB1p5GtXSM3G6/o2efRNU8hxi6MhxyhnEtGLRLQlYF23s7XfSz3+rxmQL73sdILKYAMAP4vC8ZZpHmkogupEQGo5xzq7jwPwuJaHDYw8XA6pLXrdi0k7SI3BvN//QUQXOmaxX5z014Jbvv8G0JWINobUIH8RQth66EV9n/2wrduNANypldNPkMK/AxB6n4AUvoolAJpRhY+NsYDy5wMAyyHVblt+gHzIAABE1AKyp/+9dkwn7feGzjmAFCYCwLZCiFaQGlxUT8F/AvgCQBcnjcu1NKbDY5zFQQQlKoRYBWliOdb5jBBCLNTSvUEI0Vr7NBdCPGmRX7+yCCvHtyHNL9sD+Mj5vz+AnpDmM5WvR418tRBC/NX2vj2OCUxTCDFSCLEvpAD4AsD9znlp1K2JX9npBOV3JoA2Ttnq6fgRVidPAjjCGTPZCVIzUHn41shDSyFEXy3toHqYC6npmfer8rEbgIsBHAWgjdOB/AVO+QohlkE+uycAOBHAowHXinrPYXmPynQApxlltYYQ4v2w+6xWWED5IISYD2ky+gcRHUFELYmojoi6Q5pzvHgSwO+JqDsRNUI2TKOFEFO1Yy4iojZE1AnAOQCecra3BLAIwC9E1AHARTGy3RJyHGSR03s/Xds3AkB7IjqXpONDSyLaydk3G0BnCvZkewJSQzje+a24H8AAR7siImpBRP9HRC0t8nsmEXUk6dTwZ7hlEVaObwM4CcDnQogVcMyRkA3hXOeYxwAcRET7E1E9ETUjoj2JqKNFvvzwTdPRkg52GrHlkHW52jkvjbo1uYKImhPR1gB+D7fsrPIrhJgGqYleQ0RNiWhXAAcFXC+wToQQn0CO1zwAYKTz/gDAfwEsJOlssoaTj22IaEebm3Q6R88BuNq5366QJkpFS0gBNhdAAxFdCaCVkcwjkOa73yGagLJ5n9NkEIDLnDoFEa1FREc6+2zus+pgARWAEOJmAOdD9lxmO597IW3773sc/zqAKyB7jzMhvY2OMQ77N+Sg8TgAL0LauQEpDHeA7BW9CPlSRuVCSPPKQkjB8b9Gy9F49oVshGZBeh3t5ez+l/M9j4jGeiUshBgNYDGk2eNlbfsYyDGHgZA28Snw8MTy4QkAr0IOmn8N4HonzbByfB9yLEppS59Djkup/xBCTIfUfi+HfKmnQwqG2M98SJp1kM/KD5CmmT3gdhDSqFuTtyHL+g0AtwohXo2YX0A+Kzs5+b0KsiH3xPLZfgJyvPIJ7bxVAA6ENAt/C1eIrRXhXv8EaQabBTnm+7C2bySAVyAdjqZBPgcFZjchxHuQnYWxjmC2wvKeU0MIMQzA3wAMdUzBEwAc4OwOvc9qRHndMExZIaKpkE4Yr2edl0rCGQP8FtLrcGW2uakciOhNAE8IIR7IOi+MPRU9gMYwDBOGY07cAdHGk5kcwCa+CoPk5M1FHp/Ls86bDhFt6JPPRUQUNBjPMKlBREMAvA7pyr0w7HgmX7CJj2EYhsklrEExDMMwuSSzMai2bduKzp07Z3V5hmEYJid8/PHHPwoh2pnbMxNQnTt3xpgxY7K6PMMwDJMTiMjT/Z9NfAzDMEwuYQHFMAzD5BIWUAzDMEwuYQHFMAzD5BIWUAzDMEwuYQHFMAzD5BIWUAzDMEwuyVZA/fnPwOGHZ5oFhmEYJp9kG838xhszvTzDMAyTX9jExzAMw+QSFlAMwzBMLmEBxTAMw+QSFlAMwzBMLmEBxTAMw+QSFlAMwzBMLmEBxTAMw+QSFlAMwzBMLmEBxTAMw+QSFlAMwzBMLmEBxTAMw+QSFlAMwzBMLmEBxTAMw+SS7ATU0qWZXZphGIbJP9kJqC++yOzSDMMwTP4JFVBE1IyI/ktE44loIhFd43FMIxE9RURTiGg0EXUuRWYZhmGY2sFGg1oOoLcQohuA7gD6EFEv45h+AH4WQmwG4A4AfwtNVYiIWWUYhmFqiVABJSSLnL9NnI8pXQ4GMMT5/QyAvYmIUsslwzAMU3NYjUERUT0RjQMwB8BrQojRxiEdAEwHACHESgC/AFjHI53+RDSGiMawBsUwDMMEYSWghBCrhBDdAXQE0JOItolzMSHEfUKIHkKIHnHOZxiGYWqHSF58Qoj5AN4C0MfY9T2ATgBARA0A1gIwL40MMgzDMLWJjRdfOyJq7fxeA8C+AEwf8RcAnOz8PgLAm0KwDY9hGIaJT4PFMe0BDCGiekiB9rQQYgQRXQtgjBDiBQAPAniUiKYA+AnAMSXLMcMwDFMTUFaKTg8iMUb9YWWLYRimZiGij718EzgWH8MwDJNLWEAxDMMwuYQFFMMwDJNLWEAxDMMwuYQFFMMwDJNLKkdAffIJ0KsXsGRJ1jlhGIZhykDlCKjzzwdGj5YfhmEYpuqpHAFVXy+/V63KNh8MwzBMWagcAVXnZJUFFMMwTE2QDwE1cGD4MQ1OVCYWUAzDMDVBPgTUWWeFH6NMfCtXljYvDMMwTC7Ih4CyQQmo1auzzQfDMAxTFipPQLGJj2EYpiaoPAGlTHxLlwKPP86R0BmGYaqUyhNQSoO68ELghBOAUaMyyxLDMAxTOipPQKkxqBkz5PeCBdnkh2EYhikplSegeAyKYRimJqg8AcVu5gzDMDVB5Qko1qAYhmFqAhZQDMMwTC5hAcUwDMPkklABRUSdiOgtIvqciCYS0Tkex+xJRL8Q0Tjnc2XqOWUBxTAMU1M0WByzEsAFQoixRNQSwMdE9JoQ4nPjuP8IIQ5MP4sOHCyWYRimpgjVoIQQM4UQY53fCwFMAtCh1BkrgjUohmGYmiLSGBQRdQawPQCvZW13JqLxRPQyEW3tc35/IhpDRGMi55RIfi9eDJx9Nk/QZRiGqXJsTHwAACJaE8CzAM4VQpjSYSyAjYQQi4ioL4DnAXQx0xBC3AfgPgDoQRQviN6gQcDs2bFOZRiGYSoHKw2KiJpACqfHhRDPmfuFEAuEEIuc3y8BaEJEbVPNqeLXX+OdxxN8GYZhKgobLz4C8CCASUKI232OWd85DkTU00l3XqScvPpqWEbktxm93Caa+TPPAE2aAJMmRcoSwzAMkx02Jr5dAJwI4DMiGudsuxzAhgAghBgE4AgApxPRSgBLARwjRMR1MPbf307YhB1z3nnAzJnA0KHutmHD5PfHHwNbbRUpWwzDMEw2hAooIcS7ACjkmIEABqaVqZAMBe//+9/lty6g6hxFkVfjZRiGqRjyFUkiDQ3KCxZQDMMwFUe+BJQpQPr1A+69N3m6fuNXDFNO5s8H9tkHmD4965wwTEWQbwH10EPAgAGF20wh8+674YKHBRSTB554AnjjDeDGG7POCcNUBPkWUDpKyJjH3HYb8OyzwekqEx8LKCZLmjWT38uWZZsPhqkQrCfqloW4Y0Tffuu/b4cdgE8+SZY+w6RBEgElhHx+VcgvhqkBKkeDUnhpQRTgZKiEk9+5jMuUKXKchCkNSQTUbbfJgMmqfq64Ajj00PTyxjA5JF8alE0g2CRChgVUMF26AF27AhMnZp2T6kQJqOXLo5/78MPye8YMoHVr4Prr08sXw+SUfGlQ11zjCpEo5rggDUqHBVQ4n5urqDCp0dgov+NoUEnOZZgKJV8C6vbbZQ8R8I+5F0XImMfyGJQ/XDalp2lT+R1Hg0qifTFMhZIvAQW4Zr4VK7z3RxmDMgPEciPsDzd8pUc9u0k0KK4npobIn4BavVqGKzLHQfzczIMwBRSb+PxZujTrHFQ/6vmLE5GfBRRTg+TLSQKQCxKed146aZkNAQsof1hAlZ4446sKFlBMDZJPDSqIJCa+WhdQ8+YBL77ovU8JKJ5nkx4jRgA//eT+TyKg/MavZsyQ0fsZpgrJn4AKczWPIqBYgyrksMOAAw+UgspECSjVU2eS8eOPwEEHyTJXJBFQfud26gRssEG8PDJMzqkMAXXXXfHcn9lJopCvv5bfixcX71M984b8WX0rElWekye725SQsZnvZ6Ke3VrvZDE1Rf5aI6+X95xz3N9RXlDWoApRZiIvD0lV7rZzypjoJNGgWEAxNUj+BJSp9ZjwGFR8lPmOBVR5EUJqrWkIqFq3AjA1Rf5MfGkKKFODqvWXO8gTrNbLplQIIdc0a9nSNbEmGYOq9U4WU1PkT0DFsc/7wWNQhSgTn9dEUdagSsfzz8vvL7+U3zwGxTBWVLeA4jGoQmwEFJMuRMWTzIM6SkLImJTmEjIsoJgaJH8CKszE54Vfr99sdGv95VYmPq9JubYa1IoV3m7qjD9RBNQ33wBXXy1d1HVYQDE1SKiAIqJORPQWEX1ORBOJ6ByPY4iI7iKiKUT0KRHtEDtHafbkzZe51l9u5ULuNQZlK6COPRZo2zbdfNUKthoUUKzlsoBiahAbDWolgAuEEF0B9AJwJhF1NY45AEAX59MfwD9j5yiOgPJrVFlAFRI00G4roJ57Lt081QKqTKPMg/KLxF/rz3C56N9ffmy4914ZP5RJnVABJYSYKYQY6/xeCGASgA7GYQcDeERIPgTQmojax8pRHBOfH7zcRiFBAsosm1WrgF695MvHJCOKic8PFlDl5f775ceGAQPSix/KFBBpDIqIOgPYHsBoY1cHANO1/zNQLMRARP2JaAwRjfG9CGtQpcNGg1J89RUwejRwwQXBaTHh1DmvmSrjIAEV9iyvXg2MH59e3phkzJ2bdQ6qGmsBRURrAngWwLlCiAVxLiaEuE8I0UMI0cP3IB6DKh1BE0VNE5/SZFXjOmKEu2ienhYTThwNyk/7HzwY6N49tawxCVl33axzUNVYCSgiagIpnB4XQngNQnwPoJP2v6OzLTql1KBq2cQ3bRrw5pvyt80YlKltXXFFoXNFGmU5YQLw0UfJ08kjehmbAiroGfd7ltW548YlzxvDVAihoY6IiAA8CGCSEOJ2n8NeAPAnIhoKYCcAvwgh4q0BkKabOWtQLnqv20aDMsvKLOM0BNS223pfqxrwuicOdcQwkbDRoHYBcCKA3kQ0zvn0JaIBRDTAOeYlAN8AmALgfgBnxM5RKU18tfxyz5/v/lblMmIEsOOOckKzKvfZs2XkeHNQvhQCqpoJ0qCSmPi43PPDffdlnYOqx8aL710hBAkhthNCdHc+LwkhBgkhBjnHCCHEmUKITYUQ2woh/J0gwiilF1819tTjoMrhoIOAMWPkonp6x+CMM8qjQVUzXgIqiZOEIqzcP/tMmmNr8VlfsUKW3w03lOd6p53mv69TJ+Dss8uTjyomf5EkzPBESWAB5Y3ZyBEVCigi72OC0mAK0Z815WiShhYUZmHYbTfg+uuBJUviX6NSUeuc3XprNtcfMsT9PWMGcPfd2eQjD/z1r4WLdcYkfwIqzsvLY1DRMMth1SqgXz/3f12de8zixd7Lc7CACkZ3MjFNfDbPYdxnVTmycNDf8nPKKVnnID9cdhkwbFjiZPK3HlRcAfXLL8DNNxdu5zEob8xyMAUQUWHZvfmmqwX4pRGV995Ldn7eCRqDCiKpYOFlOZgqojo0KAC4+GLgxhsLt7EG5Y1ZDqaAqqsrvYlv112TnZ93grz4/DjtNGCffbyPDTtXhdpJ4ilYLQSV1YQJwKmn1nb5VBDVI6C8bO61qkEJAdxyC/DDD8BddxUHhzXLZfPNC//rJj4/aqUs4xJHg7rvPndRw6ioUDvs7SfHsQcMAL73mIp56KHAAw8UL2cSlU8+SXY+Y0X1mPi8zqtVDWrcOKlRXnyx/K+7mAPhZWyWpz6OYptGraOetdmzXcefJFMobJ9d1qBkZ/Xee4Hp04EXXyzcl1YbsEP8BRsYe/KnQcV9iVlAuZiekL/8Uvg/rBy8NCgWUNHQBYUaLI5SZnGf1VoWUGaZmUuWzJrlaqilciKZMMF7+zffcNy+adMie2nnT0CVUoOqlZfWvO+oDg42GlStCPu42ESMj3q+DbVs4jPLzGwMd9+99HmY6RNAZ9NNgQ5F8bNrh3nzgM6dgXOKlhMMpLYEVK00quZ93n578H4T1qCSYyOgTj+9eOXctKjF+gnyTv3yS2Dy5GTpjx8fXq5eq1Ur0pzjWWkoK87LL0c6LX8Cik186WOWzQsvuJMavTDdzKOOQe29N8/DsXkeBw2S4aa8SPqs1qKA8vNOnTIF2HLLwn0Re/J45x0ZzzJs8q1pVmQkMduD/AmouC+WjVtvrQiosPt8+WXgzDP999u4mV9/vf/5Kmq6yfjxwPnn10Y9RDHxlUKYDBliP9ds0iRvj7dKw09AeZndRoyIVu5ffCG//caYFCyggon47udPQMWJo2X2+BUsoPz55hv/fTYaVJxAmb17A3fcIWP/VTthi0L++KP7e+HCeOkFcdll9nPNunYFOnaMln4e8TPx+ZWd33iRTrt2wLvvuoKnWbNgM17QvlrGb5WEELITULbhiWzTYicJF5syrK/33+elQaVBlIgKlU6YBtWunff2oPOZYMImoJssWhSe5o8/AldfXSig2rb1P37pUq47L6rGxBcXFlDRMD37dGw0qDgooVgL9RDFxGcz7hq30Zs6Vdbda6/FO7+SiCqgbMt01apCARUUiPfXX1lA6YwaBfz8s/u/4jWouJgv/8iRwOjRhdtq5cGxuc8gAWV68QkRfLwtKo00l1TJK0kFVFrPqhqHevjhdNLLM2b52kZDGTRIhj8KOk4XUEEIkWw5lWpjr72AI46IbeLLXySJuJgPRZ8+xcewgHIJMvF5mUxbtfI+9p13pOCxGe9QAqoW3G2jxOJLc5FOkxNOKF3aecNvaoRfua9eDUycKN39AeD++/2PsxVQl1wiG2XGZfLkChyDShM/JwmTWjAtAck1KCEK0/jqK+Df//Y+do895BpEYfn5y19kbECgWEBVY8chioDyei5nzpTx9aKUzYknRstPtRHmeep1/DbbhKe7apUbz7KxMfz43r2D99dCXeistVbsU6vXxOdFJT8YixYBw4fbHWtTFkET5r78sjCNiy6yu25Qerp3pimgkmgQeu82T4R58dls//vfgTlz7K/52GP2x1YjUd/vKGNQqo6CLA+26VZyOxSH1q2jrYWmUT0aVLULqNNOA373OzlnJYykJqPx46VrbVqY+TEFVBLN9qyzgDXWyJ92nIaAAmK/2Fb5qTa8THwrV/rHwLN9ZlatctO2GYsNSzdvz2qpWXPN2OuUVYeAAqpfQH31lfy2cY1NY0wj6nICTzxRvE1FqwiLkfbYY8Crr0a7nmLQIPmdt5c+bwJK59prgS22SC+9vOD1DJx1FnDkkfbHe7FqlXusjeWHl6oppKEh9vObnYBKc2A4zHNGYR7z3//KAc0wd9Q8oCrY5gWJW7a6PX7BgmjnHn988bYBA+S3We6mgOrXD9h//2jXU8TsmaUOEXDcce7/KAIq6NlNK/irnp+rrpIdnkp47qPgVeb/+le0471YvNgdP2UBFR3dwpW2BkVEDxHRHCLyjPFBRHsS0S9ENM75XBkpB2lgDur7YT4Yf/yj9NO3MZvlhbBQK0A8AXXZZcDOO7v/zSU64vDYY8C++4YLqDTIWkABwJNPur/T0qDUvlKY+L77LlmaecPLxBckUPzmTt5xR+G2yZOBl16Sv21CQrGAKkR3YtPLZtas0DFWGw1qMAAPn+0C/iOE6O58rrVIM31sXmC/0EeVMDdB5fX3vw8/No6Aqq+Xq+8qbASUrjH48frrxSv6lqLnnreXPoqAOvjgYA+/8eOBTz9NL29NmsjvbbeVy0BUC15efEFjRl7PzIQJMl6kH9dcE56PNAXUsmXA+uvLAM+Vij6vUi+b9u2B9dYLPjUsbSHEOwDyHTzN1sQXV0CNGOHG7frpp+IVavNGHAFVV1c4x8MmppiuMQRhplUKDSpLATVqVPE2r0bKb4LylCn++1avBnr2jJ21//H558Xbli0LjslYaUTVoLzqyOxMxSFNJ4np0+WqzBdckCxPWbJoUfHKxpakNQa1MxGNJ6KXiWhrv4OIqD8RjSGiMSldV1JKASWEXLNHzfVZZx2gTZt4+UxCFBNPXA1KJ81oD6aAev/99NJWlMvEN28eMMZ4fPWJmVdcITXEKBoU4F/eK1emo3FOnOiasvNgDo3Lf/4jnTy88LqvIA1KRShXXHklcMYZ8fOmqHUvvmeeKfz/+utyTh+QiRffWAAbCSG6AbgbwPN+Bwoh7hNC9BBC9EjhunrC8ZwkFEpAzZ1b3KNU53z9daEJLEsefthu3CIKpRRQ5jyloKU6FP36RVvMr1wv/S67ADvuKE2gs2cX77/+euDBB6MLKD+TaprmUDXmVMkCavfdpZOHTSipMA3qD38o/H/ddcBHHyXPo543r+vHeVZ1E9mUKfHyVS78vCaB8gsoIcQCIcQi5/dLAJoQUUC43xKQlgbVsWOxTV5vVKIucpYmet7/8Afgnnvk79tvd13Q1XEPPBA9fbOnWUoNyoaHHvJfzE9HlUu5BNSXX8rvTTaRYwNe+AUMDRJQ7dt7b99vv2j5CyJs+YlKwuuZimriy4ooz6rXMjddusjtQVHVq4TEAoqI1ieSpUhEPZ005yVNNzI2L9233xb+N+c2ePVW86KOm/c3eTLw5z9L27QeB++ll4A33kh+vTQF1EMPpZeWH+VudIPWtKqvjy6g/PDS0uJSyW7lEybIRTbVu+o1DuwloNIIcpw2STQofQL9vHlyzKySYluWwM38SQAfANiCiGYQUT8iGkBEziQXHAFgAhGNB3AXgGOEKHNrYbscxJgx3jHlgs4tZSDPJAwcCNx4o/ytm4eClnIPwhRIaVZhGgLzu+9kPT36qPf+vHQkgOJo8IqsnyXVkPnVbdeuco3vzCUAACAASURBVHmOPNK3L/CPf7h515dwUHg9A3nQoMx8xX1W588vDmfVrFnxcvZpMnduoYUmKULIZ+zCC91tAQtH2njxHSuEaC+EaCKE6CiEeFAIMUgIMcjZP1AIsbUQopsQopcQogQj4KGZtD/2v/8tPi/qXAlATgAMckdNm6B71Pc1xAxQX8olMA44IHkan30mv/08B/MmoLzyk/UyI2EmvkmTgFtvle/DI48U7luyBPjww9LmLwjzHTUjqjzxBDBuXPE5STSok0+Of66OqeFE8WjT7/uPf/Q+5ptvgLfeKs28ti5dokUdCXsPf/oJ2Hhj4Lbb3G36b4PqWG7DdqIuUNiLtRFQfr3eo46S37ffbnfdpNgKKDXHJSqlNBOk0TCH1VVW4ype2mGaJr40sTHxqd7sddcBJ53kbj/5ZOmdNWtW6NyVkmAKGrMh9IpkMmtW/A4bADRvDqy9drA51wbz+f/jH2WklvfeK/Z4CyLI3Nu7d/hy9HGIOmF/a18nbn8C3oscGmhjENcFO+y8W28N7+2kMW8iKStXuqY9m2jLXsQ9zwZb4Td/PtCihewNmoQJqKw0qH32Kd6WdxNfEE2bFh4rBHDppW5DahMLshSY9W5TlkuWRA/ZpbNsWTrvhVe5n38+8Oyz4efqz1FYe7VsmSwnv3WtyoHpum9DwLtbHQIqCl4Cyq+ALroofMG3NAexk6Dm4sTtMXbvnk4+okxQNfn4Y9moXHedf7p+Jpu8mfjyKKBmzAherhxwNXDVqM6eDfztb+7+rDTVOAIqKUuWpDOGlcQ6Eae8//KX+NfLgqoXUEk1qCQvXdoqtR9heVTzN+L2+A47LN55Jl4Nh+3SHUr4ePUaw6JJ58l1Oq8mvhtvlBpqEKp8VaNqlndW5Rxm4isFcR2OTIIE1FVXBY9lxwmymkVn7cgjgcGD453LAkpD782nMYcmTw1jXA48MD1vpyTjTSoPen3cfbf8NjWoX38t7Bw891z866ZNXjUoG5RzhJ+AykpTzUqDCsMmCn+QgLr22uLgtDpx2pcs6uiZZ+zihHrBAkojbQ2qXALK9jpxHs40XXHT9lRTmqGpQfXsKQexFWedle51V6+WY5Bxxlz8NKg8mSHD8GtUa0lALVsW/t7ZvDtR5p+99FJhxBpdg4rjCFYJsIDSsBFQeVSnbfK0eHG2D+eSJckElJeJT42JqG3z5wMnnljsUpw2w4bJMchLLol+7urVla9ZL14sG+jDDy/cnpWAysLE5/cu6e7eNvmIIqD+7/9kxBp1Tpz7rKSOEFADAgqwbxBsTHxRKrgcDdHixd7RqE3mz89WQPXsmb6JTzl9qHJ+663iyYqlQMUPNCMW2C4Yaftc5Hll21atiscPs3q+gjSo114rzTX97nXPPd3faQmoY48tjAPY2CiXWakEAZW0Dax6AZW2BhWlx1MOAaWWNQ9jxYpsBdTEiekIKJMddgCe941B7M0++8TTfhSqx26+PDYTP6MIqDQWhiwVXma+rCYbBwmoNOMV6vhpwvpcQ5v3zWYqytChwKGHFm77+GP3+Zs6VQastqHcAirp9UaO9N3FAgooLuBLL7VPrxwPQ0AokAJ22y2egLKJLm5LGgLqvffcbQsWAJ98IiMFROGNN4Cbb06el1ILqEozx2QloLxMfO+/L4Onlgq/d0nNFTvsMLtpHbYdXrND0LRp4fNhO6Vl6dLkk4ujkLRTHLBKMQsor/NfeaU0147Ljz/aHff999EflnHjgO22i54nP9LWoKK48XfrJtOYNSt+HhRe42H69iCiCKg8xIqLQlaBSc1yX7VKLn1y2mnpXWOXXYqv4adBLVoEPPUU0LJleLq2ZWYe19gYvwOzxx7xzvNjwYLiddAUJey01J6A8hqDyruJL4rQCXugN9hABoBUNDbGy5MfaThJ6OieemGoZdHNOHJJ8qKX5+rVduaaKAIqj9G2g8ijiS8tzAniQQKqRQupPa25Zni6tnk1BVSTJvEF1IQJ8c7z4/DD5TpoplerENE9aCNYqCrs7UgBGxPfihXADz/YpZemgHr00eTeaV4vgz55t1s3uY7MOuvI/8pckRZpa1DmYoc2pFEnuonvs8+kk8pf/2p3bhQBpQbc775b9sjzjk39/vwzsNZa9hO0bSi1F99NNwHbb293Dd2s5yegOnd2f8cVUCtX5scbVJndzTwuXRp9OZ0I0W4qW0Ddcov8TtvE9+uvQIcOduml+aKcdJJ8SZ5+unBZkLj3p9DHdJRgUg1NkICK6mRAlH4P22tZhTDSeKl1E99228kgmHok/CBsBZQ+xrDOOnK12LxjU78ffCBNQjfckOxaar0joPQaVNu2xVFY/K6h52Xvvb2P0c+1zatZtitWJGtfbDvZNpiR8BculM9rnA51BKtB5QgoL1OPsj97TWLbd1/vdPxMfPpDV04T3+rVciE23Y386KOBQw6RgWonToyWXpgG1a5d4XF+Jr7ly+01BsWaa6Zv4ouzhECaAipOA2EroJo1c9Ovr48fpmrwYP8VedNG1e/ddwPnned9jM0qATa0bQv06eOdVtoCqmnT4vL38+LT83LYYcWD/G+8Ufjc2ObVPG758mQCyraTbYPKm/p+5RXgP/8Bzj03elq/+531odkJqG23LV7hNojp04u3qQcl7CHS8RpDMBvVKK6/Ng2REO5S4SZffy0XYvOqtAMPBLbZxj4vQLiAUoOnSlX306DimP5atEj2Qnk5N6hnZI017NNJ08Sne0NFmcnvd+xvfuP+1gfB6+riC6hevdIfFPdDvStnnw38/e/ex6QloABg1Cj5bXZeTjkledo6TZrYa1Bm3W6wQeH/bt3iCSiTpBqUF4sWAQcdBEybFu98Vf+qbqPGK3z77cJ3IITsBFTTpoV22jDWXrt4my6gzJfB6+Vo3Rp48023IVQPWpIlM2weoDvukKte6hPxTJK8zJdf7v4OE1AHHyy/bUx8OjNnhgvu7bZL1rMN6lmVW0CpBlEfRwlLVzWmF1/sP3dNT6N7d7e84gqoPfaQk33L5WxxyCHF2z79NPpCoFEptbdjFAHlRd++7u+GBm8TX+vWheeErZ2UVIPy4rnngBEj4kc8//RT2ZapjltUARWxHivHxOeFfrNm4+FVECoqgJr3oyrf1o3bC5vGUI0Bxe21hKEPOno90F4NX6tW8ttWQK2/vnuOonfv4uNKNVE4yryONAVUFNT4HuA/VUHl7aab5KrMYRpUz57B11SRsMvpDWiawLt1A3baye3AxBFQ338PvPCC+z/O/LMk+AkodS9hJlR93bj6em8BZTpUjBkjx9l04aaThgblNb4OhC9s+sMP3lafq66S29XkWjPSShgR6zH/Amr06EK3aC+iNkh6QwIAxxwT7fyo19YbobBj4qCn6yUgvK77wQfAwIF2vXY/r5stt3QdVdS18zDxNE0TX5R0u3Qp3qaXj85++0lPNz1Ku1ddjB7tvWovIMeelNYZdyXlOJxzjvd2pSHEEVC77upq9zNnFntv2sw3SkKTJsHjXHp4rTBh1dDgbeJba63C45o1k5Yhv3JasiT5+2TOI1Sdi6COqXIS23LL4n3KzVz5BESNhFJ1GlTbtvLjRdQxKPVidezof15UbB6gIAGl8hnkXBCWT93TLczEp9hiC+mcEcYPP/jPYF++vLCcV692r7/ffsDjjwMvvxx+jbRJQ4sz66p5c2ka8eOEE7xfejXIrzDr0sbE17s3cO+97tIjipNPdn+nPV0giLDQW2p/lMZo6lT5PXOmHNO5+OLC/RttZJ9WHLwEvO4koT8PXg23Tn29t4Dym1TsV05XXQX885/B1wpj0SIplI49FpgyxU6DCpraoQRUkMl9s83891WcgFK9Jj+CGu6oAkpNKGvWzP+8qNikoR5QrwZInZ/E+00fQ7MVULa0b184/nf22e7qu61aFcclU9e/9FLguOPcsi4nSV3df/yx2HQRtjZQY6P3M2cKOmXmUVqp7sUXND+kf//gVY+TCChzbCQJ8+a55s0440ZDh8pvfX2vzTYDHngged6CiCKgwvAz8TU0yPh6UfBaFn799e3PX7hQjo0OHQqcfrqdgAqKfLFwofwOElDmUIBORBNf6IwpInoIwIEA5gghilzKiIgA3AmgL4AlAE4RQoy1zsGwYbKB9bvhNAWUKhz1wKQloGbMkBW31Vbex+gC6osvpEaivK5UA5VEgzr0ULfX6uUJpwSUTdSIgQPlmjR+3HmnzM+gQbIHTyRt0qNHy3vRG1wgm0gJUaYJeKFc8aPgJ4j1+58zR778gwdLL1agULsOK6ugjkYSAbXxxjLeYRzM3rau1cURUGpMTW8kbYOkJsGrwdaFTF2dfC823TQ8rbo6bw2qrk4GPjaJWk5ROn3z5hX+tzHxBbVFSoPS16wyOeQQYKyPCFD3evzx0sISgk3rMRhAn4D9BwDo4nz6A4imkxIVvphKDd5kE/m93nrB50ZBveBpC6hOnYCuXf2P0RvtrbYqDNev8hLUawkyWW2zTWH5jRsnX6JZs4Dhw+Xgrbpvm0bszDMLB3y9IJK9sebNZcfinnuANm0KNSiVpyTaW1yyCMfjJ/z1umnXTpqvLr/cfXbN8gqiVAJq3XXjn2t2LHWHoySed2nF/LM1DW68cfE2U0AdcACw+eZ26XmNC/uVRykFVK9ehav+2mhQQe+PTecv6HlS9/rYY1bjpqFvhRDiHQBBLlQHA3hESD4E0JqIos0a1CvojDPkyz5qlCwM06HBO5PBaSpKIaBsxqCCGiG1L+ihCGtw9fsYOVLmab315Dyqvn2jaVBxUXZ3U4PKQkCVM6DpFltIM+jpp3vvD7t/Gwcam7Si1q1utk1zPSXdTJlEQKXVyTCXIR85UnrV/u1v8v9aa0nrhzmXCZDjiurdivoc/+tf7m9zNeiwun7rLf99o0dHq+s4XnxJyz6orII8rz1Iw/7SAYA+i3aGs60IIupPRGOIaMxc3TNPr7DttpNmg06dwiWsbuKzcTM3owNkPQb14otuJPGgh0K3x3ux446F/80J0CqPpRxIr6vz1qCyMPGVU0D17CkdSfwGhsPuX3mQ2vTMo2pQDzwg4/t5RaHWTVVnnBF+bVv0945IeiDaLhOhk1YdmmW2337Ab3/rroq7apV/PL2BA93fUZ/jPn1cM5f5TsyYERwhZtdd/ff17CkXMoxL2AR9oLQCKs9u5kKI+4QQPYQQPdrpdv6oPa0rrwT69SsUUKYmUy4NKomAuuaa4mOiQiQHuU0hpaMeuDZt4l3DBqVBmfca1vNUHpVpEqaNnneebCSS0tAgzZtBhL2Qp54qx2A7dQq/nnqmGxtlAFsdrwanXz/gqKO8Z+7rvfB+/cKvbYsZ63Kffbzny4WRloDSy193D1f3H/Ss6M9unI6WacZV/9u3LxwS0NuqHXcMD6Ya9K6HoRSDoFUCyqVBKQLGP9MQUN8D0N+ujs42e6IKqGuukb3DKAJq6NDymPimTy+ce0AkY1YBxRWnmy9tXkiveTY2XkYbbijLbPjw8GvERWlQfiY+v5euFMu3B5Xlm2/KED02LvZhHHts+PycMAFN5N+b1c1EOltsURwCK6p2rAsov3HevfaKliZQWPbKu3TSpOjpJH03lSdZXZ2MKdmnD/DVV+5+df/mPZqu/HG8+BSmU5ZNO2dzzJFHRs+LQi1Jk5UG5XV/XlGCHNIQUC8AOIkkvQD8IoSwXALWIa6tOug8c1+3bm7BlcrEN2eOFAZe4WCA4odcrxibvOiDnSZhZXHlld4DwWmhPJdUcFfTSaKuDrj2WmnX1+nYEbjggnTzYgqo2bNlZPZVq9yJhWlMbLUZl0hi4jTddYO8VqMKKNVh6NHDf+LpkCHR0gQKGzfl4VfOOVq33SanQigzWX29rPuXXy405TU0SMFpdgL+9CfvdG3q8c03C1enVueo59HveYna/iUpT1UnQWPn5TLxWQh/GzfzJwHsCaAtEc0AcBWAJjJ9MQjAS5Au5lMg3cx/751SCfHSoABZ8fqs9lK5mSvUeNKrr4YfCxTPLA/i4ou9Z22rhzvrlVnr66XZ6eyz3f9A4bIVV1whY9vpWlNjY/pr3ugCSi+XAw5w3WRtFprzo0kTaTq76abwY5MIKPNFD6rjOI1WULlfd12kdXv+h172ypJQDgHVvLnUfv7wB/lfhQ8KKv+wCbdANA1qr70KNTJzEr6NgLJdpiUuKi9RBFTv3tJzMGj6iY4qq5YtpRate/55PcMBz3XoEyiEODZkvwCQgr0kBvqicl4mvkMPdR0M9Jn6pTLx6YPBY8cWu57bOHL4sdVWwDvv+O/PemVW8/qqrJWmYkZBVjRtWloBpdOihSugWrSIn/6aa9qbJpPUi3lukAYVphGOGxc80dfkwAPjaZl62ZdTgzrvPFc4AclMczpBk+zDUNdWUd+TerRGmS7iRxwBRSTb0VatvN3M1cTk+no5OV/lc+ON5bQDfV2qiAIq+0gSSSCSH691W044AXjiicJjTQGVBkK4c0GUBgXIgekBA4qPVaxeHU1ANTYGxwDLgwalo15ONevdTwiVovHyE1BNm6ajQUWNKpDWdYIEVJi2Y2rrYc9LXV1yAVVuDUonrnu4iRKyAeMkvqgyVnPD/J4bm3d3wAA3CkUS83RcAdXYWNie6qhx2DlzgEceKRxKMQWa17MQ8D5VloAaObI4TLyS3nqBz5olFxLTG3XdxJf2GFS3bvK32St/++3C/3oeg+K6edHYKGNzmeMCykU4awHlp0GZ4yhmmZfCxOdnQ1+50l0eIImAitLolcLE51VeYXmKKiTq6uKZ+HSrgXKOKIeAMgPYqmcgzj14EUdA+b0TJjbv7jXXuO2MLV6eejYCyuzg6SY7L/RQTkChgDLT8gqrVTUa1H77Sdu4jhJQ6gEaNqzQK0kfC9E1qOHDg4Mi2iKEW0Hm2ihmJGG9YTn44MLlBcJo2lR+jj/e3fbNN66WlrWA8tOgANnzUmthmY1rKRovP7fVlSvdWGJJTHxxBFTUxkU/V6G8Pr3ctsPyZE7ujKpB2YZ/8mrEpk0rrQfpXnsV16d695LUs06c59QsY5vnxs/jT48eYRvKy8zz/PmuZ2VUDQrwn+v3wgtyOEV1+mwFlIUZtrIElBdq/k1dHbD33sUedEqqC1HoJBFh2eFA9Lk/poAyA4yajbPXKsF+qBfOr2HJ6xgUIN2xe/SQv80yqK9Pf3kMv+VZfv3VNfEF4RVvbaON3AUJowqouXPl8iZRMct0vfVkROrbby8+NixPplnIdFOvry9sPEwNas6c8PwC/o3nPffIuHB77y0jlselZ8/isVivQL5qW1IB9dRTxaZ6W+JoUGr5ePM910NK2c4RM7XHMWPcdyOOgNpkE+/neM895RiV6bnrJaC8BH3VaFBeqPk3XqvqAm4lrVzpmvnSXLMoSIMKE1BRUHbstOJ5pY358oU1mLvumq5pzyatlStdARX0DHilNXWquwJ01DGotm2jrQisn2uy6abeYxBh5a164KedJk3PN9xQuH/RosJAw02bFt9n0IrQiu99pkCOHCnnLqp5aHEZPRrYbbfCbV4CSnXogiak2nDUUfGXvIijQe29t/w2TWG6sNE7AWZnRQ/AGhbO6KqrvCNamAJKfw5sJpQHCSgvql6DUgLK60Z1AQW4Ai0tggSUeR2b3rsX668PHH20/K0/9PpDnLWAMss+SiPuFWh3zz2jmUBtuOUW4Omn5e+gZ8BPeJmTkG1I04sviLCxlqZN5arEAwcCu+9e3Hg1a1ZoBuzgEa1MacFBjB7tvy/tcSGFaUrXt6Vl4ouDrQaluOMO4MEH5W+1CrdCf79Vo3/++dJ7UUef/B8koF5/Xc5L1OdtKcylZvRr2zz75nxTQC7B4rcqdlVrULqTRJAGpbuLpimgVq92XzxTQJnEWbn3+uulScRrkFYPXZS1gLLVoLxWWz311OLjnn0WOOgg4PPP7a5/0knhx+jzOO68051U7JdHE/XCRQnWWS4BpZf3M894u8G3aRMuHFRnIewed97Z/W1qNH6kKaD0gKpeyzYkNfGp1RSSYKtB6SGQlKYbNEerf385Fn355cX79Gcm6PlRrt9DhxY/7199Jc9VY05pCKi11ioOtVZTY1A2Jj51fFQBFWQm0DWoMNOhV08vDL9eh0mex6B0dtpJhp35xz/cbUFzI/zW2NJZvhx4+GG7fCpmzpQTd73wE1CbbCInTEfR7JK4OUc5Vz+2b99CZ5oofPBBtLFRwN7tOamA0pdx2HNPN0h0z57Fx6p1l/xW4w5iyZJ44ZlMbK0KanKv7VIerVrJDojXSg/6czBtmvz2qh+9XTHHDadPl8JSmaX1fNt0hL0EVJCTSVVrUGFjUEOGSA8TNSgcZQzqwgtl9Iag9VdGjwYmT46eb1vMwWyFuRJx3jQov5exWTMZdsbvvsLO95rN7jVeYoO+dpGO3/NBJJdp8IqJ6EcWGlSSZ6FVK7sAvroQ328/u7wmFVBRVqO94w5pzlXjhlFYY410vEttO20DBkihsP323vu33jreNVUd3Xln8XH6QoamgJo9WzrkqLT058l8N7zWjvMSUEEaedVrUEFjUNttJz1MVC8iigZVXy9f2KAlsW+5JXqebbnkEuCUU4q3//ijO5aiyFpARbW3R01PobQeFVIpCX7PQZrOG0nqJe4YVCmfhTZt5GrQehltsIHdO6WmdZgCavDg8HMHD44W+b5r12RBVdMgionP697UkiBRFijUr3HEEfK7sdHVJI86yg1uoFCu54o5c6S26iWgzLbQS3ia802BGtagwsag/I63Qb2Er78eP39JaNPG+57WWae4wvNm4ouKuQZOUHpCSE+wiRMLzVFPPVV8bMeO/uaacgioqHz4ofs7romvlM/CTz9Jd3u9jGw1IjUHbdAg9zdgN2ldX0q+UkjaaVMCNq5TjooesmqVOxZ31FHF+TI1qAUL5LleAsqm3THjcHqdp1P1AipoDMrveJ1HHvE+Vr2EpYwCHoTZswkiaw1Kf4luvjlaIFwAeP75wv/6/Zx4YvHxRLKXrPc8jzqq+LgmTfwbUD8BpT8f665b3sZxp53c31mY+GxRZbTTTsDhh9udo7xYv/kGOPdcd3ucsdlKII6buY56bqNq0gccIE3ouoOYElANDcXpme3MypXyOC9BY+K1TzmLderk7q94E9+oUfbRcnX0MSibiqyvL/bzP/HE8i4JYDuAbTtjHMheQOllr0wLUTBNB3p6fh0IG4LGG200qAkT7ExQpSCugEpTg3rkEXeCshd3323/7uha088/y0nHS5aEd8SClkDPM0k1KDN0UBiXXioXM3zpJbmygB45Rzk8NGkSLqBU4FfVpgTVj9ezppxZTj7ZTaPiNag99vD3qgoiqomvsbEwxJGS7MuXA19+WeixF8fUc9VV0c/xYrPNXBu0DVkLqKQNpI2TxWGHRU931Sr/2Hx+wkuv9yzLNUqDVqoxqBNPlO+midd0gTBPSjO0WJcuUusNc2mPEoU9TyTVoGzn3fXtKyf43nRT4Xujpm/07esKCC8NynQWUgJKzWkzTbDvvlucR50tt5TjWKedVrgKtEnNuJkHefGZNGtW2JPTZzpvvnnxktVRuO22eI2oF5MnR/NAytMYVBp5MdNYvLjYMcSGoPFGGxNfluWaZxPfJZfIb92j0cuhR0fviavfL78cPo0jyEkpzySZvA7YC6gXX/QeJ+/eXZbfxhu7TmJeAsrsgCgTnx+77OJGlPB7h1TsRhWDMmgqQkVoUHGJOgbV2Fi48J/ZA/DrbV97bXC6w4bJmd22IW3SjpJQ6RqUiXk/zZtH64GqyBvrry+XSPfCxsSXpcNEuZb1iMORR8qyiTLWqEdHmDFDftfVxQsDVQkk1aDU85nG+6QExKpVxemZbaDSoIJQAiqs3XnlFeC114JNfFWtQUUdg1q8ONimrTdau+/u/r7iChkJ4uqrvc9Ts65tXUIPOsh7u83EVC+ybEiB0mtQUbn9dmlyGj5cvkRevXQbE1+aUUeiEteLrxL49FP5nXZszDxhPsNR39EkiyWaKAGxYkX4u2UjoIYNk+9XWGy+tm2Bffbx3qfiDiZZUTf3RB2D+vpru3QnTCj28X/ySXktLyGleihRwuB48eGHhZPobMn6JS+1BhWVhoZCk1MUhxO9LNOOGxeFPGtQabFqVbadgFJiPsNx39GkbQrgtk+//uo+V126eAcZsBFQ664bbtIN49//ltEuqt7EF2UMyha1EqyJX6OhGrKkD1OrVvHc2rMWUGloULZrDtlgChY/060XQsjYfq+8Em+hurRIM1hsFjz5pH/vWRHkxFLphJnSwthnH+Css4B7702eF11AKeGz/fZyzNzsiIeNQaVFixbegaI1WED54Wcz9btGWhpUXLIWUGloUGm+FEnSEkIKpv33T5aHsHBOYVSiie/nn93fxxwjxx+OOy74nGrVoJIKqIYG4K673FXBk6CmtnTv7tbRBhvIdstcEsNGgyoTlS+glA175crohXrccd7roQDR50UpAWVzXikcGrLuhaahQaUpoGwDmHphay4O4tVXgfHjk6URpRyTLGGfJl4ed2ETnatVQKVl4kuDQw+VHa8uXWT4N0CuflwNAoqI+hDRl0Q0hYgu9dh/ChHNJaJxzifCBJ6EKA3q11+jC5VTT/VXMYMauEsuKQ7xH2XWt1fEg6RkLaDS0KDSfCn8PMNsxqLS0Ma32CL5WFyU86NG7ignQfXavXv2z26pMOsvL/O53nxTLlh57rmynTPfiXKZ+CwIzQUR1QO4B8C+AGYA+IiIXhBCmAv1PCWE+FMJ8hhMVAE1cCDwJyebQR53QY3DX//qrqeisO2xl8rbznYZ6FKRhgZVjl6bTT3ZeoQGkQdPxqx47rnC1XmD6rVNm0IN6oADgDPO8PdyrSTMTk5OGn20bu2uJdW0qXSmYwAADV1JREFUaWHboZYwyYkGZVNiPQFMEUJ8AwBENBTAwQAsV5IrMfX1soBXrLBrfPQBwShRgk1MQZP04Xv66Wix90yyFlB5GYMaPty7HC+8ELj1Vrs00jDxpSFcojYSBx8sPaOy5tBDC/8H1atye95+ezmt4/rrpbly+PDsx1WTkvXcRBtME5/u2t6uHTB3bnJTdQJsWoQOAPQVzGYA2MnjuMOJaHcAXwE4TwhRtOoZEfUH0B8ANtxww+i59aK+XgabtNWgdCHmZQbq2NGdRBiE2Qjq6V5+ufT/P//88HQUSZcGyNpMkhcN6sADvbffcov90ihpmPiy0KCeeSZZJ6dUBNXr8uXy3WnZUkaoV/jVYyWREy0kEFNA6Qu7vvWWrJOkzj4JSMuGMBxAZyHEdgBeAzDE6yAhxH1CiB5CiB7t0nIpbtZMPuS2GpR+jJcG9fHHwNix4emYvTtdON5wA3DeeeFppEnWGlReBFQaVKqJr6Eh/hLnpSRIg1q+PJ6DUyVQVydXbga8V7/NA02bFo5BKQ2qoUFam+6/P1NTs82VvwegTxfu6Gz7H0KIeUII1XV7AMBv0smeBUpA2WpQ+sviJaDWXdd/ZUudTTctXDTPq8c9fLi0p5eDKBNRS0EaJr4Me2oFVKqJL6+EaVA58hpLnfXXB95/342ckTeCTHw5wOYt+ghAFyLamIiaAjgGQEEgOSLSHfV/B8BnhbgS0KyZDF+0enV0DSpJDDAid6DRjwMPtDNVqJAfSagGDer++9PJS1LSMPGl8YJXwhiGDX5loTqXOfIaKwk77yznHOWRJk3k8/7dd7IeKk1ACSFWAvgTgJGQgudpIcREIrqWiH7nHHY2EU0kovEAzgZwSqkyXERjoxudPA0TX9Rrh2HTyLz6arJ8ANmPQaWhQeXFPJUXE1+1CChd+Oju8GuvLTX/atag8o5qDzfaSK4npdqRnHQYrN4iIcRLQojNhRCbCiFucLZdKYR4wfl9mRBiayFENyHEXkKIL0qZ6QKaNZPLUAPRTXxJJnPaXs+GNBqzPGlQeW9Yw+o9Lya+akEXPg884P5ee23XxJeTBrHm0Nuw55+vPA0q94wZ4/6OqkElbYSyCmvkRdYCKq0H+o47gN6900nLj6DnxGIRNStYQLnoz4a+2vI667gOTjlpEGsOsz1UixTmpD4q/y3SJ8zaaDTKrJfUvAfkphIBAAsWZHv9tBrkc88F3ngjnbT8COqte60UG4ck5fH228BFFyW7fp4wy1stctihgxw/njRJLlzIlJ8tt3R/T5kCHHKI/J3WNKCEVL6A0rGJR7beesAjjwDffx9+bBqUy9yVtYkk6/WoohDUOUkqoA45RHaUkph/d98duPnm+OfnDVNjff554F//AjbZxN0WZc4gkx777Sef+VdekWPATZrIGKVpOG6lQOULqKuukt8PP2y/3PqJJ2a7jEIpUKo5YOcmnzY9eshGPSxydR644w757eWUkdTE9+yzwPz5+dKus0Z5sKlGr2tXaepbvFj+HzxYRpBgsmP//aWz2YoVMs5o0vH5lKj8kcl+/eQnK3r3DtYe4qztFIdttgGWLZOBIHv1Ks81dbbcsnJC0xx3nDSjeYUFUvcQV4Oq5iXM41JXJx2ZTM31oouA3/ymMjo1tUAOnZsqX0BlTdh4yeaby8gUO+xQ+rw0Nspgm0w4DQ3eyzykNQbFFNKmTfG29u3ddYoYxoPKN/FVAh06ZJ0DxqS+3nvuWFpefAzDJIbfwnLAvfH8oZZpMc2SSU18DMOkBguocqAauzRc25l0qK+Xg8IqarOCTXwMkxtYQJUD1eg1b55tPhiXZcvc36NGub/ZxMcwuYGdJMqBMhttumnh9q+/dl1tmfIyb577W9ds2cTHMLmBu4nlYL31gCFDgBEjCrdvsgmw7bbZ5KnWufNO9/e0aa7DBJv4GCY3sIAqFyedJNeaYvLBuusCEyYAPXsC994rJya2bw+cdZbczwKKYTKHBRRTu2y9NTB0KNC/v1y3a9Ys4NFHZRDT/ffPOncMU/PwGBRT22y8sdSgAODDD+Wk6n798hWpnmFqFBZQDKPo1SubMFEMw3jCJj6GYRgml7CAYhiGYXIJCyiGYRgml7CAYhiGYXIJCyiGYRgml7CAYhiGYXIJCyiGYRgml5AIWq68lBcmWgjgS2NzWwA/Bpy2FoBfYuyzPSbr/XnJQ5J6yMP+aslD3ushD3ngeqiOPGwhhGhZtFUIkckHwBibbcb+++Lssz0m6/05ykPsesjD/irKQ67rIQ954Hqojjz4lXGlmfiGx9xne0zW+/OShzCyzmOllGOp66Ia7rES8ljq9PNwj3nIQxFZmvjGCCF6hG1jyg/XQz7gesgHXA+lx6+Ms9Sg7rPcxpQfrod8wPWQD7geSo9nGWemQTEMwzBMEJU2BpUriGhRyP5RRMSmgRLD9ZAPuB7yQTXVAwsohmEYJpeUXUCFSfdKg4j2JKIR2v+BRHRKhlmygushP1RTXXA95INKrgcd1qAYhmGYXJKJgCKiNYnoDSIaS0SfEdHBzvbORDSJiO4noolE9CoRrZFFHmsBrof8wHWRD7ge8kVWGtQyAIcKIXYAsBeA24iInH1dANwjhNgawHwAh2eUR1tWorAcm2WVkRhwPeSHaqkLrod8UOn1ACA7AUUAbiSiTwG8DqADgPWcfd8KIcY5vz8G0Ln82YvENABdiaiRiFoD2DvrDEWA6yE/VEtdcD3kg0qvBwBAQ0bXPR5AOwC/EUL8SkRT4Ur45dpxqwDkUo0mogYAy4UQ04noaQATAHwL4JNscxYJrof8UNF1wfWQD6qoHgBkJ6DWAjDHeQD2ArBRRvlIwtYAvgYAIcTFAC42DxBC7FnmPEWF6yE/VHpdcD3kg2qpBwBlFlBKugN4HMBwIvoMwBgAX5QzH0khogEAzgZwbtZ5iQPXQ36ohrrgesgH1VAPJmUNdURE3QDcL4ToWbaLMkVwPeQHrot8wPWQT8rmJOFI9ycB/KVc12SK4XrID1wX+YDrIb9wsFiGYRgml3AkCYZhGCaXlFRAEVEnInqLiD53Zl+f42xfm4heI6LJzncbZzsR0V1ENIWIPiWiHZztexHROO2zjIgOKWXeq4m06sHZd7OTxiTnGPK7LlNIyvXwNyKa4HyOzuqeKpEY9bAlEX1ARMuJ6EIjrT5E9KVTR5dmcT9VTdg680k+ANoD2MH53RLAVwC6ArgZwKXO9ksB/M353RfAy5CT5XoBGO2R5toAfgLQvJR5r6ZPWvUA4LcA3gNQ73w+ALBn1vdXKZ8U6+H/ALwG6YXbAsBHAFplfX+V8olRD+sC2BHADQAu1NKph3Tp3gRAUwDjAXTN+v6q6VNSDUoIMVMIMdb5vRDAJMiZ2QcDGOIcNgSA0oYOBvCIkHwIoDURtTeSPQLAy0KIJaXMezWRYj0IyEmLTQE0AmgCYHbZbqTCSbEeugJ4RwixUgixGMCnAPqU8VYqmqj1IISYI4T4CMCvRlI9AUwRQnwjhFgBYKiTBpMS5fTi6wxgewCjAawnhJjp7JoFN5RIBwDTtdNmONt0joH0uGFikKQehBAfAHgLwEznM1IIMakM2a46Er4P4wH0IaLmRNQWMmZcpzJku+qwrAc/bNorJgFlmahLRGsCeBbAuUKIBfqwhRBCEJGVK6HTe9wWwMiSZLTKSVoPRLQZgK0AdHQ2vUZEuwkh/lOqPFcjSetBCPEqEe0I4H0AcyFNratKmOWqJK12iSkdJdegiKgJ5EPwuBDiOWfzbGW6c77nONu/R2FPsKOzTXEUgGFCCFPVZkJIqR4OBfChEGKREGIR5PjIzuXIf7WQ1vsghLhBCNFdCLEv5BjVV+XIf7UQsR78CGuvmISU2ouPADwIYJIQ4nZt1wsATnZ+nwzg39r2kxzvpV4AftFUbgA4Fmzei0yK9fAdgD2IqMF5wfeAtN8zFqRVD0RUT0TrOGluB2A7AK+W5SaqgBj14MdHALoQ0cZE1BRy+OGFtPNb05TSAwPArpAD658CGOd8+gJYB8AbACZDhrRf2zmeANwD6RnzGYAeWlqdIXsndVl6lVTiJ616gPRauhdSKH0O4Pas762SPinWQzOn/D8H8CGA7lnfWyV9YtTD+pDjSwsg14GaAcdr0jnvK6eO/pz1vVXbhyNJMAzDMLmEI0kwDMMwuYQFFMMwDJNLWEAxDMMwuYQFFMMwDJNLWEAxDMMwuaSsS74zDONCRFcDWATgRwCvCiF+yDZHDJMvWINimOw5BcAGWWeCYfIGCyiGKSNE9Gci+oqI3gWwhbO5B4DHSa51tkaG2WOYXMEmPoYpE0T0G8hwON0h372xAD4GMAZynaExGWaPYXIHCyiGKR+7QQY7XgIARMRx2xgmADbxMQzDMLmEBRTDlI93ABxCRGsQUUsABznbF0IuPc4wjAab+BimTAghxhLRU5Ar4s6BXK4BAAYDGERESwHsLIRYmlEWGSZXcDRzhmEYJpewiY9hGIbJJSygGIZhmFzCAophGIbJJSygGIZhmFzCAophGIbJJSygGIZhmFzCAophGIbJJf8PbSB8gjAflf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2194425"/>
            <a:ext cx="3205160" cy="211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583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2" y="1327351"/>
            <a:ext cx="8208817" cy="703496"/>
          </a:xfrm>
        </p:spPr>
        <p:txBody>
          <a:bodyPr/>
          <a:lstStyle/>
          <a:p>
            <a:pPr marL="76200" indent="0">
              <a:buNone/>
            </a:pPr>
            <a:r>
              <a:rPr lang="en-US" sz="1800" b="1" dirty="0"/>
              <a:t>mean and </a:t>
            </a:r>
            <a:r>
              <a:rPr lang="en-US" sz="1800" b="1" dirty="0" smtClean="0"/>
              <a:t>standard deviation</a:t>
            </a:r>
            <a:r>
              <a:rPr lang="en-US" sz="1800" b="1" dirty="0"/>
              <a:t> of </a:t>
            </a:r>
            <a:r>
              <a:rPr lang="en-US" sz="1800" b="1" dirty="0" smtClean="0"/>
              <a:t>'Global Intensity</a:t>
            </a:r>
            <a:r>
              <a:rPr lang="en-US" sz="1800" b="1" dirty="0"/>
              <a:t>' resampled over day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4" y="1926937"/>
            <a:ext cx="3716481" cy="3027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070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2" y="1327351"/>
            <a:ext cx="8208817" cy="703496"/>
          </a:xfrm>
        </p:spPr>
        <p:txBody>
          <a:bodyPr/>
          <a:lstStyle/>
          <a:p>
            <a:pPr marL="76200" indent="0">
              <a:buNone/>
            </a:pPr>
            <a:r>
              <a:rPr lang="en-US" sz="1800" b="1" dirty="0"/>
              <a:t>mean and </a:t>
            </a:r>
            <a:r>
              <a:rPr lang="en-US" sz="1800" b="1" dirty="0" smtClean="0"/>
              <a:t>standard deviation</a:t>
            </a:r>
            <a:r>
              <a:rPr lang="en-US" sz="1800" b="1" dirty="0"/>
              <a:t> of </a:t>
            </a:r>
            <a:r>
              <a:rPr lang="en-US" sz="1800" b="1" dirty="0" smtClean="0"/>
              <a:t>'Global Intensity</a:t>
            </a:r>
            <a:r>
              <a:rPr lang="en-US" sz="1800" b="1" dirty="0"/>
              <a:t>' resampled over day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4" y="1926937"/>
            <a:ext cx="3716481" cy="3027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9763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2" y="1327351"/>
            <a:ext cx="8208817" cy="703496"/>
          </a:xfrm>
        </p:spPr>
        <p:txBody>
          <a:bodyPr/>
          <a:lstStyle/>
          <a:p>
            <a:pPr marL="76200" indent="0">
              <a:buNone/>
            </a:pPr>
            <a:r>
              <a:rPr lang="en-US" sz="1800" b="1" dirty="0" smtClean="0"/>
              <a:t>mean </a:t>
            </a:r>
            <a:r>
              <a:rPr lang="en-US" sz="1800" b="1" dirty="0"/>
              <a:t>and standard Deviation of </a:t>
            </a:r>
            <a:r>
              <a:rPr lang="en-US" sz="1800" b="1" dirty="0" smtClean="0"/>
              <a:t>'Global reactive power</a:t>
            </a:r>
            <a:r>
              <a:rPr lang="en-US" sz="1800" b="1" dirty="0"/>
              <a:t>' resampled over day.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954645"/>
            <a:ext cx="35433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976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2735c04508_0_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dirty="0"/>
              <a:t>Contents</a:t>
            </a:r>
            <a:endParaRPr sz="3900" dirty="0"/>
          </a:p>
        </p:txBody>
      </p:sp>
      <p:sp>
        <p:nvSpPr>
          <p:cNvPr id="194" name="Google Shape;194;g12735c04508_0_0"/>
          <p:cNvSpPr txBox="1">
            <a:spLocks noGrp="1"/>
          </p:cNvSpPr>
          <p:nvPr>
            <p:ph type="body" idx="1"/>
          </p:nvPr>
        </p:nvSpPr>
        <p:spPr>
          <a:xfrm>
            <a:off x="751930" y="1530928"/>
            <a:ext cx="6433730" cy="2652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552450" lvl="0" indent="-457200" algn="l" rtl="0">
              <a:spcBef>
                <a:spcPts val="600"/>
              </a:spcBef>
              <a:spcAft>
                <a:spcPts val="0"/>
              </a:spcAft>
              <a:buSzPts val="2100"/>
              <a:buFont typeface="+mj-lt"/>
              <a:buAutoNum type="arabicPeriod"/>
            </a:pPr>
            <a:r>
              <a:rPr lang="en" sz="2100" dirty="0" smtClean="0">
                <a:solidFill>
                  <a:schemeClr val="accent4">
                    <a:lumMod val="10000"/>
                  </a:schemeClr>
                </a:solidFill>
              </a:rPr>
              <a:t>Introduction</a:t>
            </a:r>
          </a:p>
          <a:p>
            <a:pPr marL="552450" lvl="0" indent="-457200" algn="l" rtl="0">
              <a:spcBef>
                <a:spcPts val="600"/>
              </a:spcBef>
              <a:spcAft>
                <a:spcPts val="0"/>
              </a:spcAft>
              <a:buSzPts val="2100"/>
              <a:buFont typeface="+mj-lt"/>
              <a:buAutoNum type="arabicPeriod"/>
            </a:pPr>
            <a:r>
              <a:rPr lang="en" sz="2100" dirty="0" smtClean="0">
                <a:solidFill>
                  <a:schemeClr val="accent4">
                    <a:lumMod val="10000"/>
                  </a:schemeClr>
                </a:solidFill>
              </a:rPr>
              <a:t>About Dataset</a:t>
            </a:r>
          </a:p>
          <a:p>
            <a:pPr marL="552450" lvl="0" indent="-457200" algn="l" rtl="0">
              <a:spcBef>
                <a:spcPts val="600"/>
              </a:spcBef>
              <a:spcAft>
                <a:spcPts val="0"/>
              </a:spcAft>
              <a:buSzPts val="2100"/>
              <a:buFont typeface="+mj-lt"/>
              <a:buAutoNum type="arabicPeriod"/>
            </a:pPr>
            <a:r>
              <a:rPr lang="en" sz="2100" dirty="0" smtClean="0">
                <a:solidFill>
                  <a:schemeClr val="accent4">
                    <a:lumMod val="10000"/>
                  </a:schemeClr>
                </a:solidFill>
              </a:rPr>
              <a:t>Objective</a:t>
            </a:r>
            <a:endParaRPr sz="2100" dirty="0">
              <a:solidFill>
                <a:schemeClr val="accent4">
                  <a:lumMod val="10000"/>
                </a:schemeClr>
              </a:solidFill>
            </a:endParaRPr>
          </a:p>
          <a:p>
            <a:pPr marL="552450" lvl="0" indent="-457200" algn="l" rtl="0">
              <a:spcBef>
                <a:spcPts val="0"/>
              </a:spcBef>
              <a:spcAft>
                <a:spcPts val="0"/>
              </a:spcAft>
              <a:buSzPts val="2100"/>
              <a:buFont typeface="+mj-lt"/>
              <a:buAutoNum type="arabicPeriod"/>
            </a:pPr>
            <a:r>
              <a:rPr lang="en-IN" sz="2100" dirty="0" smtClean="0">
                <a:solidFill>
                  <a:schemeClr val="accent4">
                    <a:lumMod val="10000"/>
                  </a:schemeClr>
                </a:solidFill>
              </a:rPr>
              <a:t>Visualization and Code Implementation</a:t>
            </a:r>
            <a:endParaRPr sz="2100" dirty="0">
              <a:solidFill>
                <a:schemeClr val="accent4">
                  <a:lumMod val="10000"/>
                </a:schemeClr>
              </a:solidFill>
            </a:endParaRPr>
          </a:p>
          <a:p>
            <a:pPr marL="552450" lvl="0" indent="-457200" algn="l" rtl="0">
              <a:spcBef>
                <a:spcPts val="0"/>
              </a:spcBef>
              <a:spcAft>
                <a:spcPts val="0"/>
              </a:spcAft>
              <a:buSzPts val="2100"/>
              <a:buFont typeface="+mj-lt"/>
              <a:buAutoNum type="arabicPeriod"/>
            </a:pPr>
            <a:r>
              <a:rPr lang="en-IN" sz="2100" dirty="0" smtClean="0">
                <a:solidFill>
                  <a:schemeClr val="accent4">
                    <a:lumMod val="10000"/>
                  </a:schemeClr>
                </a:solidFill>
              </a:rPr>
              <a:t>Implementation using ELEPHAS</a:t>
            </a:r>
            <a:endParaRPr sz="2100" dirty="0">
              <a:solidFill>
                <a:schemeClr val="accent4">
                  <a:lumMod val="10000"/>
                </a:schemeClr>
              </a:solidFill>
            </a:endParaRPr>
          </a:p>
          <a:p>
            <a:pPr marL="552450" lvl="0" indent="-457200" algn="l" rtl="0">
              <a:spcBef>
                <a:spcPts val="0"/>
              </a:spcBef>
              <a:spcAft>
                <a:spcPts val="0"/>
              </a:spcAft>
              <a:buSzPts val="2100"/>
              <a:buFont typeface="+mj-lt"/>
              <a:buAutoNum type="arabicPeriod"/>
            </a:pPr>
            <a:r>
              <a:rPr lang="en" sz="2100" dirty="0" smtClean="0">
                <a:solidFill>
                  <a:schemeClr val="accent4">
                    <a:lumMod val="10000"/>
                  </a:schemeClr>
                </a:solidFill>
              </a:rPr>
              <a:t>Conclusion</a:t>
            </a:r>
            <a:r>
              <a:rPr lang="en" sz="2100" dirty="0">
                <a:solidFill>
                  <a:schemeClr val="accent4">
                    <a:lumMod val="10000"/>
                  </a:schemeClr>
                </a:solidFill>
              </a:rPr>
              <a:t> </a:t>
            </a:r>
            <a:r>
              <a:rPr lang="en" sz="2100" dirty="0" smtClean="0">
                <a:solidFill>
                  <a:schemeClr val="accent4">
                    <a:lumMod val="10000"/>
                  </a:schemeClr>
                </a:solidFill>
              </a:rPr>
              <a:t>and Future Work</a:t>
            </a:r>
            <a:endParaRPr sz="2100" dirty="0">
              <a:solidFill>
                <a:schemeClr val="accent4">
                  <a:lumMod val="10000"/>
                </a:schemeClr>
              </a:solidFill>
            </a:endParaRPr>
          </a:p>
        </p:txBody>
      </p:sp>
      <p:sp>
        <p:nvSpPr>
          <p:cNvPr id="195" name="Google Shape;195;g12735c04508_0_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3" y="1327351"/>
            <a:ext cx="5507182" cy="362904"/>
          </a:xfrm>
        </p:spPr>
        <p:txBody>
          <a:bodyPr/>
          <a:lstStyle/>
          <a:p>
            <a:pPr marL="76200" indent="0">
              <a:buNone/>
            </a:pPr>
            <a:r>
              <a:rPr lang="en-US" sz="1800" b="1" dirty="0" smtClean="0"/>
              <a:t>    Mean </a:t>
            </a:r>
            <a:r>
              <a:rPr lang="en-US" sz="1800" b="1" dirty="0"/>
              <a:t>of </a:t>
            </a:r>
            <a:r>
              <a:rPr lang="en-US" sz="1800" b="1" dirty="0" smtClean="0"/>
              <a:t>'Global active power</a:t>
            </a:r>
            <a:r>
              <a:rPr lang="en-US" sz="1800" b="1" dirty="0"/>
              <a:t>' resampled over month</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54" y="1698770"/>
            <a:ext cx="4443845" cy="344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848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3" y="1327351"/>
            <a:ext cx="5507182" cy="362904"/>
          </a:xfrm>
        </p:spPr>
        <p:txBody>
          <a:bodyPr/>
          <a:lstStyle/>
          <a:p>
            <a:pPr marL="76200" indent="0">
              <a:buNone/>
            </a:pPr>
            <a:r>
              <a:rPr lang="en-US" sz="1800" b="1" dirty="0" smtClean="0"/>
              <a:t>    Mean </a:t>
            </a:r>
            <a:r>
              <a:rPr lang="en-US" sz="1800" b="1" dirty="0"/>
              <a:t>of </a:t>
            </a:r>
            <a:r>
              <a:rPr lang="en-US" sz="1800" b="1" dirty="0" smtClean="0"/>
              <a:t>'Global active power</a:t>
            </a:r>
            <a:r>
              <a:rPr lang="en-US" sz="1800" b="1" dirty="0"/>
              <a:t>' resampled over </a:t>
            </a:r>
            <a:r>
              <a:rPr lang="en-US" sz="1800" b="1" dirty="0" smtClean="0"/>
              <a:t>Quarter</a:t>
            </a:r>
            <a:endParaRPr lang="en-US" sz="1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06" y="1712624"/>
            <a:ext cx="4132985" cy="3295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043055" y="2230582"/>
            <a:ext cx="3650672" cy="1384995"/>
          </a:xfrm>
          <a:prstGeom prst="rect">
            <a:avLst/>
          </a:prstGeom>
          <a:noFill/>
        </p:spPr>
        <p:txBody>
          <a:bodyPr wrap="square" rtlCol="0">
            <a:spAutoFit/>
          </a:bodyPr>
          <a:lstStyle/>
          <a:p>
            <a:r>
              <a:rPr lang="en-US" b="1" dirty="0"/>
              <a:t>It is very important to note from </a:t>
            </a:r>
            <a:r>
              <a:rPr lang="en-US" b="1" dirty="0" smtClean="0"/>
              <a:t>the following plots</a:t>
            </a:r>
            <a:r>
              <a:rPr lang="en-US" b="1" dirty="0"/>
              <a:t> that resampling over </a:t>
            </a:r>
            <a:endParaRPr lang="en-US" b="1" dirty="0" smtClean="0"/>
          </a:p>
          <a:p>
            <a:r>
              <a:rPr lang="en-US" b="1" dirty="0" smtClean="0"/>
              <a:t>larger</a:t>
            </a:r>
            <a:r>
              <a:rPr lang="en-US" b="1" dirty="0"/>
              <a:t> time </a:t>
            </a:r>
            <a:r>
              <a:rPr lang="en-US" b="1" dirty="0" smtClean="0"/>
              <a:t>interval,</a:t>
            </a:r>
            <a:r>
              <a:rPr lang="en-US" b="1" dirty="0"/>
              <a:t> will diminish the </a:t>
            </a:r>
            <a:endParaRPr lang="en-US" b="1" dirty="0" smtClean="0"/>
          </a:p>
          <a:p>
            <a:r>
              <a:rPr lang="en-US" b="1" dirty="0" smtClean="0"/>
              <a:t>periodicity</a:t>
            </a:r>
            <a:r>
              <a:rPr lang="en-US" b="1" dirty="0"/>
              <a:t> of </a:t>
            </a:r>
            <a:r>
              <a:rPr lang="en-US" b="1" dirty="0" smtClean="0"/>
              <a:t>system</a:t>
            </a:r>
            <a:r>
              <a:rPr lang="en-US" b="1" dirty="0"/>
              <a:t> as we expect. This </a:t>
            </a:r>
            <a:endParaRPr lang="en-US" b="1" dirty="0" smtClean="0"/>
          </a:p>
          <a:p>
            <a:r>
              <a:rPr lang="en-US" b="1" dirty="0" smtClean="0"/>
              <a:t>is</a:t>
            </a:r>
            <a:r>
              <a:rPr lang="en-US" b="1" dirty="0"/>
              <a:t> </a:t>
            </a:r>
            <a:r>
              <a:rPr lang="en-US" b="1" dirty="0" smtClean="0"/>
              <a:t>important</a:t>
            </a:r>
            <a:r>
              <a:rPr lang="en-US" b="1" dirty="0"/>
              <a:t> </a:t>
            </a:r>
            <a:r>
              <a:rPr lang="en-US" b="1" dirty="0" smtClean="0"/>
              <a:t> for</a:t>
            </a:r>
            <a:r>
              <a:rPr lang="en-US" b="1" dirty="0"/>
              <a:t> </a:t>
            </a:r>
            <a:r>
              <a:rPr lang="en-US" b="1" dirty="0" smtClean="0"/>
              <a:t>machine</a:t>
            </a:r>
            <a:r>
              <a:rPr lang="en-US" b="1" dirty="0"/>
              <a:t> learning </a:t>
            </a:r>
            <a:r>
              <a:rPr lang="en-US" b="1" dirty="0" smtClean="0"/>
              <a:t>in feature</a:t>
            </a:r>
            <a:r>
              <a:rPr lang="en-US" b="1" dirty="0"/>
              <a:t> </a:t>
            </a:r>
            <a:r>
              <a:rPr lang="en-US" b="1" dirty="0" smtClean="0"/>
              <a:t>engineering</a:t>
            </a:r>
            <a:endParaRPr lang="en-US" b="1" dirty="0"/>
          </a:p>
        </p:txBody>
      </p:sp>
    </p:spTree>
    <p:extLst>
      <p:ext uri="{BB962C8B-B14F-4D97-AF65-F5344CB8AC3E}">
        <p14:creationId xmlns:p14="http://schemas.microsoft.com/office/powerpoint/2010/main" val="32433109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631061" y="1382353"/>
            <a:ext cx="3497594" cy="362904"/>
          </a:xfrm>
        </p:spPr>
        <p:txBody>
          <a:bodyPr/>
          <a:lstStyle/>
          <a:p>
            <a:pPr marL="76200" indent="0">
              <a:buNone/>
            </a:pPr>
            <a:r>
              <a:rPr lang="en-US" sz="1800" b="1" dirty="0" smtClean="0"/>
              <a:t>    Voltage resamples over month</a:t>
            </a:r>
            <a:endParaRPr lang="en-US" sz="1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1909142"/>
            <a:ext cx="3624711" cy="3171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64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3" y="1327351"/>
            <a:ext cx="8104908" cy="362904"/>
          </a:xfrm>
        </p:spPr>
        <p:txBody>
          <a:bodyPr/>
          <a:lstStyle/>
          <a:p>
            <a:pPr marL="76200" indent="0">
              <a:buNone/>
            </a:pPr>
            <a:r>
              <a:rPr lang="en-US" sz="1800" b="1" dirty="0" smtClean="0"/>
              <a:t>     Mean of ‘Sub Metering1' resampled over month</a:t>
            </a:r>
            <a:endParaRPr lang="en-US" sz="1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46" y="1841404"/>
            <a:ext cx="3488837" cy="3067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118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5758062" cy="2393255"/>
          </a:xfrm>
        </p:spPr>
        <p:txBody>
          <a:bodyPr/>
          <a:lstStyle/>
          <a:p>
            <a:pPr marL="38100" indent="0">
              <a:buNone/>
            </a:pPr>
            <a:r>
              <a:rPr lang="en-US" sz="2800" dirty="0"/>
              <a:t>It is seen from the </a:t>
            </a:r>
            <a:r>
              <a:rPr lang="en-US" sz="2800" dirty="0" smtClean="0"/>
              <a:t>previous</a:t>
            </a:r>
            <a:r>
              <a:rPr lang="en-US" sz="2800" dirty="0"/>
              <a:t> plots that </a:t>
            </a:r>
          </a:p>
          <a:p>
            <a:pPr marL="38100" indent="0">
              <a:buNone/>
            </a:pPr>
            <a:r>
              <a:rPr lang="en-US" sz="2800" dirty="0" smtClean="0"/>
              <a:t>the</a:t>
            </a:r>
            <a:r>
              <a:rPr lang="en-US" sz="2800" dirty="0"/>
              <a:t> mean of </a:t>
            </a:r>
            <a:r>
              <a:rPr lang="en-US" sz="2800" dirty="0" smtClean="0"/>
              <a:t>'Voltage</a:t>
            </a:r>
            <a:r>
              <a:rPr lang="en-US" sz="2800" dirty="0"/>
              <a:t>' over month is </a:t>
            </a:r>
            <a:endParaRPr lang="en-US" sz="2800" dirty="0" smtClean="0"/>
          </a:p>
          <a:p>
            <a:pPr marL="38100" indent="0">
              <a:buNone/>
            </a:pPr>
            <a:r>
              <a:rPr lang="en-US" sz="2800" dirty="0" smtClean="0"/>
              <a:t>pretty</a:t>
            </a:r>
            <a:r>
              <a:rPr lang="en-US" sz="2800" dirty="0"/>
              <a:t> much constant compared to </a:t>
            </a:r>
            <a:endParaRPr lang="en-US" sz="2800" dirty="0" smtClean="0"/>
          </a:p>
          <a:p>
            <a:pPr marL="38100" indent="0">
              <a:buNone/>
            </a:pPr>
            <a:r>
              <a:rPr lang="en-US" sz="2800" dirty="0" smtClean="0"/>
              <a:t>other</a:t>
            </a:r>
            <a:r>
              <a:rPr lang="en-US" sz="2800" dirty="0"/>
              <a:t> features. This is important </a:t>
            </a:r>
            <a:r>
              <a:rPr lang="en-US" sz="2800" dirty="0" smtClean="0"/>
              <a:t>again</a:t>
            </a:r>
            <a:r>
              <a:rPr lang="en-US" sz="2800" dirty="0"/>
              <a:t> </a:t>
            </a:r>
            <a:endParaRPr lang="en-US" sz="2800" dirty="0" smtClean="0"/>
          </a:p>
          <a:p>
            <a:pPr marL="38100" indent="0">
              <a:buNone/>
            </a:pPr>
            <a:r>
              <a:rPr lang="en-US" sz="2800" dirty="0" smtClean="0"/>
              <a:t>in</a:t>
            </a:r>
            <a:r>
              <a:rPr lang="en-US" sz="2800" dirty="0"/>
              <a:t> feature </a:t>
            </a:r>
            <a:r>
              <a:rPr lang="en-US" sz="2800" dirty="0" smtClean="0"/>
              <a:t>selection</a:t>
            </a:r>
            <a:endParaRPr lang="en-US" sz="2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509029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517515" y="1354851"/>
            <a:ext cx="8104908" cy="362904"/>
          </a:xfrm>
        </p:spPr>
        <p:txBody>
          <a:bodyPr/>
          <a:lstStyle/>
          <a:p>
            <a:pPr marL="76200" indent="0">
              <a:buNone/>
            </a:pPr>
            <a:r>
              <a:rPr lang="en-US" sz="1800" b="1" dirty="0" smtClean="0"/>
              <a:t>Resampling </a:t>
            </a:r>
            <a:r>
              <a:rPr lang="en-US" sz="1800" b="1" dirty="0"/>
              <a:t>over week </a:t>
            </a:r>
            <a:r>
              <a:rPr lang="en-US" sz="1800" b="1" dirty="0" smtClean="0"/>
              <a:t>by computing </a:t>
            </a:r>
            <a:r>
              <a:rPr lang="en-US" sz="1800" b="1" dirty="0"/>
              <a:t>mean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52" y="1780878"/>
            <a:ext cx="4404262" cy="327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1905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3" y="1327351"/>
            <a:ext cx="8104908" cy="362904"/>
          </a:xfrm>
        </p:spPr>
        <p:txBody>
          <a:bodyPr/>
          <a:lstStyle/>
          <a:p>
            <a:pPr marL="76200" indent="0">
              <a:buNone/>
            </a:pPr>
            <a:r>
              <a:rPr lang="en-US" sz="1800" b="1" dirty="0" smtClean="0"/>
              <a:t>Below </a:t>
            </a:r>
            <a:r>
              <a:rPr lang="en-US" sz="1800" b="1" dirty="0"/>
              <a:t>I show </a:t>
            </a:r>
            <a:r>
              <a:rPr lang="en-US" sz="1800" b="1" dirty="0" smtClean="0"/>
              <a:t>histogram </a:t>
            </a:r>
            <a:r>
              <a:rPr lang="en-US" sz="1800" b="1" dirty="0"/>
              <a:t>plot of the mean of different feature resampled over month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1849437"/>
            <a:ext cx="4894407" cy="3177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494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Re-Sampling Data</a:t>
            </a:r>
            <a:endParaRPr lang="en-IN" dirty="0"/>
          </a:p>
        </p:txBody>
      </p:sp>
      <p:sp>
        <p:nvSpPr>
          <p:cNvPr id="3" name="Text Placeholder 2"/>
          <p:cNvSpPr>
            <a:spLocks noGrp="1"/>
          </p:cNvSpPr>
          <p:nvPr>
            <p:ph type="body" idx="1"/>
          </p:nvPr>
        </p:nvSpPr>
        <p:spPr>
          <a:xfrm>
            <a:off x="249383" y="1327351"/>
            <a:ext cx="8104908" cy="362904"/>
          </a:xfrm>
        </p:spPr>
        <p:txBody>
          <a:bodyPr/>
          <a:lstStyle/>
          <a:p>
            <a:pPr marL="76200" indent="0">
              <a:buNone/>
            </a:pPr>
            <a:r>
              <a:rPr lang="en-US" sz="1800" b="1" dirty="0"/>
              <a:t>The correlations between </a:t>
            </a:r>
            <a:r>
              <a:rPr lang="en-US" sz="1800" b="1" dirty="0" smtClean="0"/>
              <a:t>'Global intensity</a:t>
            </a:r>
            <a:r>
              <a:rPr lang="en-US" sz="1800" b="1" dirty="0"/>
              <a:t>', </a:t>
            </a:r>
            <a:r>
              <a:rPr lang="en-US" sz="1800" b="1" dirty="0" smtClean="0"/>
              <a:t>'Global active power‘ is highly correlated.</a:t>
            </a:r>
            <a:endParaRPr lang="en-US" sz="1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AutoShape 2" descr="data:image/png;base64,iVBORw0KGgoAAAANSUhEUgAAAXQAAAEvCAYAAABVKjpnAAAABHNCSVQICAgIfAhkiAAAAAlwSFlzAAALEgAACxIB0t1+/AAAADh0RVh0U29mdHdhcmUAbWF0cGxvdGxpYiB2ZXJzaW9uMy4yLjIsIGh0dHA6Ly9tYXRwbG90bGliLm9yZy+WH4yJAAAgAElEQVR4nOydd3hURffHv7NJSCghAQKhBAi9dwRpAgIiNvzZFQv62nvD7isWLOhrxy6KDRQLonSQDtJ7bwFCJ0ASUrfM74+5d3f27q27d7OF+TxPnty9de69c8+cOefMGUIphUAgEAhiH0ekCyAQCAQCexACXSAQCOIEIdAFAoEgThACXSAQCOIEIdAFAoEgThACXSAQCOIEIdArGELIt4SQ10zuSwkhzYO8Tg4hZLDBPs8RQr4K5vzhghAyghAyO9LliCRm3l04jq1ICCELCCF3Rroc8YYQ6DZDCLmBELKCEFJECDkuLd9PCCGRLpsSSunrlFJTHxUhZDQh5IcKKNOPlNKLuOsG3agJBOcaQqDbCCHkCQAfAHgbQF0AmQDuBdAHQKUIFk0AgBCSGOkyxDviGUcWIdBtghCSBuAVAPdTSn+llBZSxjpK6QhKaZnGcXcRQnYTQk4RQqYSQuordrmEELKXEHKSEPI2IcQhHdeMEPIPISRP2vYjISTdYpm9WjchJFvShm8jhByQzvm8tO1iAM8BuJ4QcpYQskG+Z0LI14SQI4SQQ4SQ1wghCdK2kYSQJYSQdwghpwkh+wghw7hrj5Tuq1DaNoI/TlpeJO2+Qbru9YSQzYSQy7nzJEll7aJyfwMIIbmEkKcJIUcBfEMIcRBCniGE7JGe3S+EkJrS/imEkB+k9WcIIasIIZnSttsJIduk8u4lhNyjcp2npF7ZEULIlYSQSwghO6V3+5ziuf9KCPlZOt9aQkgnjXekWV5p+y2EkP3StucN3ncaIeQ7QsgJ6ZgXpPMnS/fbntu3NiGkhBBSR/p9GSFkvbTfMkJIR27fHOkZbwRQpCbUCSFDCCHbCSH5hJCPARBum2ZdJoSMIoT8pjjXh4SQD/Tu9ZyFUir+bPgDcDEAF4BEg/2+BfCatHwhgJMAugJIBvARgEXcvhTAfAA1ATQCsBPAndK25gCGSMfVBrAIwPvcsTkABhuUZTSAH6TlbOl6XwKoDKATgDIAbZT7csf/AeBzAFUB1AGwEsA90raRAJwA7gKQAOA+AIfBPuSqAAoAtJL2rQegHXfcEsUzaM79fgrAz9zv4QA2adzfAOmdvCU9p8oAHgHwL4Asad3nACZK+98D4C8AVaQydwNQXdp2KYBmUvn7AygG0FVxnf8CSJLu+QSAnwCkAmgHoARAE+5ZOgFcI+3/JIB9AJKU786gvG0BnAVwgbTtXakcqu8dwHcA/pTKlA1Wn/4jbRsPYAy37wMAZkrLXQAcB9BTei63SWVM5sq7HkBDAJVVrpsBoJC738ekchrWZaluFAFIl34nSmXpFulvPhr/Il6AePkDcDOAo4p1ywCckT7mC6R138In0L8GMJbbv5r0oWdLvymAi7nt9wOYp3H9KwGs4357hYJOmUcjUKBncdtXArhBua/0OxNM4Ffm1t0IYL60PBLAbm5bFen8dcEE+hkAVysFAIwFen1JOMiC9lcAT2nc3wAA5QBSuHXbAAzifteTnnkigDukd9bRxPueAuAR7jolABKk36lSuXty+68BcCX3LP/ltjkAHAHQT/nuDMr7XwCTuG1VpfsNeO9ggrgcQFtu3T0AFkjLgwHs4bYtBXCrtPwpgFcV59sBoD9X3jt0ntWtivslAHIhCXQTdXkGgLuk5csAbA3ntxzLf8LkYh95ADL47ialtDelNF3apvas6wPYz+1/Vtq3AbfPQW55v3QMCCGZhJBJkqmjAMAPYJpQqBzllovBGhk1GoNpW0ekbvgZMO2xjtq5KKXF0mI1SmkRgOvB/AtHCCHTCCGtzRSOUnoYTNhcLXXLhwH4UeeQE5TSUkW5/+DKvA2AG6yB+h7ALACTCCGHCSFjCSFJAEAIGUYI+Vcyn5wBcAn8n3cepdQtLZdI/49x20vg/yy975VS6gETcEpzm1F56yvOUwRWf9TIAHtf+7l1++Gra/MBVCGE9CSEZAPoDNYDk8vwhFwGqRwNFeXl66kSZTkp/9tEXZ4ApjBB+v+9zrXOaYRAt4/lYBrrcAvHHAb7WAAAhJCqAGoBOMTt05BbbiQdAwCvg2mBHSil1cEqejgjaZRpOQ+C3W8GpTRd+qtOKW1n6mSUzqKUDgHTOLeDmXrMIn/g1wJYTik9pLOvWrmHcWVOp5SmUEoPUUqdlNKXKaVtAfQG0wZvJYQkA/gNwDsAMqVGejpCe97e90qYXyQLvndrqrxgWj1/nipg9UeNk2CafWNuXSNIdU1qjH4B62XdCOBvSmkhV4YxijJUoZRO5M6ll7ZVWU4C/3ptVJenAOgo2fgvg34Dfk4jBLpNUErPAHgZwCeEkGsIIamSw6kzWFdYjYkAbieEdJaExusAVlBKc7h9RhFCahBCGoLZU3+W1qeC2U/zCSENAIwKw23xHAOQLQkfUEqPAJgN4H+EkOrSvTYjhPQ3OpGkkQ2XGrAysPvw6Fy3qWLdFDC/wyNgdmErfAZgDCGksVSW2oSQ4dLyQEJIB8IcuwVgAtADFqGUDGYXdxHm3L1I9ezm6UYIuUrq0T0K9hz+tVJeMHPTZYSQvoSQSmBOedVvmhPYY6S62RjA42DasMxPYD2nEdKyzJcA7pW0d0IIqUoIuZQQkmryXqcBaMfd78NgpjcZ3bos9bB+lcq0klJ6wOR1zzmEQLcRSulYsI/kKTBBdAzMDPE0mG1Wuf9cAC+CaX9HwJxuNyh2+xPM/roe7MP4Wlr/MphQy5fW/27v3QQwWfqfRwhZKy3fCibstgI4DfbR1TNxLgfYczoM4BSYk/E+jX1HA5ggdfWvAwBKaQnYM2sC6/f9AYCpAGYTQgrBhGhPaVtd6R4KwEwbCwF8L2mqD4MJxNMAbpLOEQp/ggnP0wBuAXAVpdRppbyU0i1gzsufwOrPaTDTjRYPgTkY9wJYIh03Xt5IKV0hba8PZreW168Gc/R+LF1jN5ivwxSU0pNgvak3wUxCLcDMZjJm6vIEAB0gzC26EMnRIBDEFISQ/wJoSSm92XDnKIMQMhrM0RtzZY8UhJBGYKa5upTSgkiXJ1oRgwAEMQdhcdj/AdNsBXGOZOZ7HCyiRwhzHYTJJc4hhMwgbFCO8u8546OjD0LIXWBOuhmU0kVG+wtiG8nPUgAWp/5ShIsT9QiTi0AgEMQJQkMXCASCOEEIdIFAIIgThEAXCASCOEEIdIFAIIgThEAXCASCOEEIdIFAIIgThEAXCASCOEEIdIFAIIgThEAXCASCOEEIdIFAIIgThEAXCASCOEEIdIFAIIgThEAXCASCOEEIdIFAIIgThEAXCASCOCFiMxZlZGTQ7OzsSF1eIBAIYpI1a9acpJTWVtsWMYGenZ2N1atXR+ryAoFAEJMQQvZrbRMmF4FAIIgTIirQl+w6iYOniiNZBIFAIIgbImZyAYCbv14BQoB9b1wayWIIBAJBXBBRgQ4AYo5qgUCghdPpRG5uLkpLSyNdlAonJSUFWVlZSEpKMn1MxAW6QCAQaJGbm4vU1FRkZ2eDEBLp4lQYlFLk5eUhNzcXTZo0MX2ccIoKBIKopbS0FLVq1TqnhDkAEEJQq1Ytyz0TIdAFAkFUc64Jc5lg7jtiAt3tEcZzgUAgsJOICfTtRwsjdWmBQCCISyIm0CmEhi4QCKKfnJwctG7dGiNHjkTLli0xYsQIzJ07F3369EGLFi2wcuVKFBUV4Y477kCPHj3QpUsX/Pnnn95j+/Xrh65du6Jr165YtmwZAGDBggUYMGAArrnmGrRu3RojRowAtSHkL3JRLkKeCwQCC7z81xZsPVxg6znb1q+Oly5vZ7jf7t27MXnyZIwfPx7nnXcefvrpJyxZsgRTp07F66+/jrZt2+LCCy/E+PHjcebMGfTo0QODBw9GnTp1MGfOHKSkpGDXrl248cYbvSlP1q1bhy1btqB+/fro06cPli5dir59+4Z0PxET6EKeCwSCWKFJkybo0KEDAKBdu3YYNGgQCCHo0KEDcnJykJubi6lTp+Kdd94BwKJzDhw4gPr16+PBBx/E+vXrkZCQgJ07d3rP2aNHD2RlZQEAOnfujJycnNgV6AKBQGAFM5p0uEhOTvYuOxwO72+HwwGXy4WEhAT89ttvaNWqld9xo0ePRmZmJjZs2ACPx4OUlBTVcyYkJMDlcoVcThG2KBAIBCEydOhQfPTRR147+Lp16wAA+fn5qFevHhwOB77//nu43e6wlkMIdIFAIAiRF198EU6nEx07dkS7du3w4osvAgDuv/9+TJgwAZ06dcL27dtRtWrVsJaD2OFZDYbkei1ovdveBwDkvCmScwkEgkC2bduGNm3aRLoYEUPt/gkhayil3dX2jwkNfcamIyhzhberIhAIBLFO1Av0ZXtO4r4f1+KtGTsiXRSBQCCIaqJeoJ8tZZ7f/XlFES6JQCAQRDdRL9CTElkRnSL3i0BwThIpP1+kCea+o0Kg/7n+kOa2SgmsiC63BwCw+VA+lu05WSHlEggEkSUlJQV5eXnnnFCX86HzcetmiIqBRVsPF2B45waq25Ikge6UBPplHy0BICJjBIJzgaysLOTm5uLEiRORLkqFI89YZIWoEOjQSfubmMA2lrvPrRZaIBAASUlJlmbsOdeJCpOLQyeRe6KDbZNNLgKBQCBQJyoEupl5OZxCoAsEAoEu0SHQdSS67As5UViG0VO3VEyBBAKBIAaxLNAJIeMJIccJIZu5dTUJIXMIIbuk/zUsnVNHR/dIEv10sRPfLsuxWlyBQCA4ZwhGQ/8WwMWKdc8AmEcpbQFgnvTbNPO2H0d+sdNv3fwdx+Fye4LKm366qBwdXpqFNftPB3G0QCAQxCaWBTqldBGAU4rVwwFMkJYnALjSyjm3HSnAgxPXen/P334ct3+zCp8v2gsz4acjv1mJZ37b6P29KucUCstc+HTBHivFEJzDLN51AgWlTuMdBYIoxi4beial9Ii0fBRAptUTHDhV7F3OPc2Wj+SXQGtuo5JyX7KuBTtOYNKqg97fCVJkjNsjHKkCY04XleOWr1fivh/WRLooAkFI2O4UpWxIl6oUJoTcTQhZTQhZrXeOMhcTxMmJCdAa8d/upZmq68tdHpwtY/lfROi6wAqbcvMjXQSBICTsEujHCCH1AED6f1xtJ0rpF5TS7mq5fHm3qE+gOzRNLlqC/s7vVuORSesBnLsausvtEXH7FpCjrEqd1p4ZnzDu26X7RAI5QcSxS6BPBXCbtHwbgD+tniAnrxj5JU6syjmFvLPlAJiGbjWHw6KdviHCrnNURe83dj66vTY30sWIGWTloNxCIzht4xH0f3sB5u84jqIyF0b/tRU3fPFvmEooEJjD8tB/QshEAAMAZBBCcgG8BOBNAL8QQv4DYD+A64IpzKOT1mH+Dp9ATk5yBBXlIuM5xxL6yBzJL410EWKKYOrJzmOFAIC1+0+je2MWpVtYGvokvwJBKAQT5XIjpbQepTSJUppFKf2aUppHKR1EKW1BKR1MKVVGwZjixNkyv99uD8WZ4vJgTuU9Pl4pc7nx3pydfs5hgTlyThYh+5lp2CUJ5WAEevXKSQCEEBdEF1ExUlRGaSJ5e9YO3PvDWo29jYlni8vk1bn4YN4ujJu/O9JFiTmmbWIBWVPktM1B1JMqlRIAAMXlLu/hZ8tcGPreIpQ6RSMriAzRkW1RwooN0wzx7BSVhUheUfA9GAGQ/cw09Gpay/Jxslaf4HCActVsx7FC7Dp2Fh2y0uwqokBgmqjS0O1OwBXPgR5VkpiGKLTB0Fm+N8/yMbI5L8ERaLKhIXl+BILgiS6B7rL3Q4hnDV3u8heV+dtw1fwGynWfLtiDqz5ZGr7CxQih+Mxl82CiwwG3UqALeS6IENEl0G1WqV1x7BT1jYb1v0flM5y08gCaPTcdpzjTzFszt2PtgTPhL2QcMXPzEb/ekM/kQs7ZaCpB9BFVAt1uG7onjgW6LESUqYeVjdjv65jjb9OhfOw+XojsZ6ZVSPniiX/35uHeH9birZnbvetcHp9AF/LcOn9tOIyTiqg2ntzTxWj/0ixRXy0SVQLddht6nH5pHg/Fpwv3AgCIQqIrR4imSLZ2SikW7LBnXsYlu04i+5lpOHymxJbzRTtnpEyguad99ys/5/xiJyauPOC3f3zWOvs4XVSOhyauw3++XaW5z63jV3pTeAjME1UC3e6RnfFqQl+48wQ2HGQmE1mcL9p5ApsP5fv1cs6WubzbPZTqTvVnhYmrmAA7V9ITy4+N1w+cUl39efVBvD93VwRKFVlGT92C75fnBHWsrGjxDaSSvSd8aRRks+LBU8W45/vVIhBAh+gS6BZNJJRSzNpyVOd88SnR+QotC+lbx6/EyG9WeQUNANz3wxqvMPrx3wO6M0NZgW8kzgV8j813v3qD1uR0FUt2ncTUDYfDV7AI8u2yHLz4Z3AziMl1Vqv+rMrxH5d4zWfLAACv/L0Vs7Ycs62nGW08+/smfDgvNOUgqgS6VeZsPYZ7vtdOeRpPYYu/rD6I/JLAfN0Oh0+AnDxbhus/X+7dtjE33yuM5m0/HjAvVDA+BreH4u+NR4x3jBNKnW6clkYr8/JHz5z3/txdoJTi5q9X4OGJ68JdxIhyojDQDl5S7g4QympoVb8dRwv9fq+THPhyPXfYpJhEGxNXHsC7c3aGdI6YFujHVCoTT7yELW45nI+nft2IC99ZgCd+2eBnoyWE+GmLfDc2wUH8zCwB9vYgBPp3y3O8y7GuoH9iYgKU/0xYhad/2xSwXq93snDnCRScIykBzhszF9M3+Tfwz/y+Edd+thyHNHws8rNTe4Z5Z8vwwpTNAesBX31T1uN4hVJqOTlhTAt0Iw0zXsIW5XwteUXl+G1tLspdvoaKQPs+HcQ/Ckap2QRjkuI1sng1uRSWOr11a+lu36Aj/m7jOYLKKot3nfQu55wswp/rmZlJOUZCxltvVB6hVkNIqW+4llyPp286grUH4teP0+TZ6Rjx1QpLx8S0QDdKvhUvH53yLh79eb13+e+NR/DTigNQgz0fToorNJsyjfzfhaVOv0ZDPlep0+0v1OLj8fpR7vKgw+jZePmvQPswry0Z3Tu/79E4z35ZXM6E8MFTxbjvR1/upWkapjn50fAKwYG8YrjcHiRq2FNW7Dvl3V/udd7/41pc9cmykMsfzSzbY20Uc1wL9HgJWzS6DS3TgdNN/WS48lO58Uv1/N0dRs/Gfyb4h5Td9d1qtH5xpl9Z4lFDl0PlJizfH7CNv1ujusc7p89/Yx5WGKQXGDV5A57+daPuPtFKsdSD7Dd2PrYdKfCu/2DeLlWlSq43ReVuPPHLBhw8VYwL3p6P9+bu1HTcHyso9TWi54bFJShiWqArBcqDP/lnZowTE7qh4NT6CJxuj1/dV8aNb1c4n3j4bjQA/LOdTULF5ymxat+LBbq+OsfUfkb3rhT4244U4OL3F+GHfwMbCgCYvCYXP68+qLot2tFL4ezyUBSWOvHunJ1eEwz/aH5bm+udT3jN/tMYPVU9cqaw1MU5ReNbov+xLjfoY2NaoCs1cGX0RSyELR48VYzTBhkTjeSmVvV2efw1dDVNftHOE8h+ZpquWSDnJDe1GleWYOS520ORXxwYrRMLmI1yAQLr3lszd2D70UJNh1+84qEU3V6diw/n7fIqCUqtvbCU1YfKSQmYu0119kqcLXP5nKKKbR1Hz7K1zJHmsZ834HhBcGa6mBboRjZy5eZvl+5D7uniMJbIOv3GzscFb8/X3cdIGzyuEe3j9lBvd1iL7yTTwnppoJJSs6SUYsA7C7y/eVNCfonTsDFS8spfW9DpldkxOThk4c4T3jBEIxv6G9O3+/0uicH7NQsh0KwHC3ee8A52UxugBfgcofKoZjXenLHd6wBVKuhxGVEUZCckpgW6lTjzvLNlGP3XVtw2fqXmPjuOFiJPJ79EuDCa9SYU56PSdBIIO/m9P6wJcIY63Z6A/Dq8YHpjxnZ0MWmikPlTGmhTkTMtHTpTgo//2WWLiUgeKGSkTEzbpB+r7/FQZD8zDR//E/ujTAkhmvWAn3FMzRkKAGVSnTIypcjKSbybXAD13m+p021Yh2NboFv4QGXNU27Nf1uTi5mb/UeZDn1/EYa8t8hrhvhn+zH7CmvAFCmJlhpOi6ajDg3MT64g28YBlrOEF+gtnp+BX1b72/NC1awjYXa/bfxKvDN7J/Zww8lDJVSHsNxQvjN7Jz5ZENuzTumJV75HJz8z5Xe7Tuod6iXrMns9PVxuD+79fg025eYHeYaKQ9lT3p9XhNYvzsQvBn6W2BboFgSdR2F/e2LyBtz7Q+Ao01NF5bhV0uK/WLQ31CKa5rOFezTjdp0uawJ9ygN9TO/L1xtCgDK3v8B+9a+tfr+PGdj2Ij3HaX6JEy//tcXb8Bw+U4Ldx88CAF79eys2HzL/Ma/TiHEud3kCGjqr8Inoxs7cEdK5wsXxglK88tfWgBBWJXoKM3+fTrcHLrcHnyl8Ob+vZcrMin3mpiIOtseak1eEmVuO4pGfo2/0rjJFxJyt/srkrmOsDs/eoq9kxrhAN7+vMobVDBWpTW4/WoiR36zE1A2H8e7sHV7B6HR7cLdOegM1EoIcG+1y04CPV2ly0YuLnbv1GNr8d6bXHr/9aAGGvrcIBaU+JyjV0NLs4r05O/HN0hz0GDMXd3+32m/k7MKdJ3CTRqimGqM0wghDHc6/eNcJzUR00RI5dNlHi9H3rfkYv3QfZmzWNx/pfVMvcwrBoz+vR/PnZ2DymtAaw5u/XoGdx7QjtMwy/OMlaPH8dGQ/Mw3HC0tRVObCl4v2aipW4URZp17ion3cHooiKdbfaJRsTAt0M8jDj30CPXCfg6eKVZN85Zc48cikdRUWlbEq5zQenrgOH/6zGx/PZ7bV4rKK03hdHo+hNqbHkt3MXi9nYfzf7J3YcawQy1UagXAP+ioodWH21mMBAtJhobGTNXslM3USwpnh3715mqmiX5q6BYfPlGDeNn9NzOX2VKgjefOhAm9jfvCUL5DgdFE5lu7298uYfaJ2tlVKLd8qJeVubMjN95qEeoyZh3YvzcKY6dswZvo2O4qIkd+sxFeLjXv5RgPPmj03HY9MYoMJ527T19CjapJoK9ROTTa135eL9mL0Fe28MelqLdzQ9xepRoNsP1qI7UcLkVEtGS9e1jak8lpFLk9FDo5iKQSsX6/c5cHG3DNISmDPVs4Vrhc3HK77Uo40/GrJPsX2yOswRWVuzclcvlu+3xt5tOf1S0AAXPf5cqyWGsmcNy8Ne/mUjW0515sY9evGAKEyb7t6qGE4UX7Hv67JxZniclzbrSHSqiRpHeVdaq8T6vjTigPYffwsfrmnV0hlXLDjBBbsOIE7+zXV3e/8N+aFdB2eyNfuIDErD+RhyXJcsFqPxSi0L1yhjnpa6jdLc7A/ryhgwopw4nLToHLSj5m2Fdd8thz7TrLntEPqDsu3x8tY2Sl993fWzEhmSUzwr9JKW6Tc6ESSb5flYMKyHMP9istdKHW5vcK8oghobLnfp4rsiwLr1yIj6GMVrxlPTt6A16Ztw2UfLzZ2MlPjkb4rTdrzQ4FSavv3HbMCnY1ZNBY+JVK+EvkFBhPxFC4l2Sh65fe1h+C0aJqoWkk7ltewPCphimbYJo04lW3lspOL91scLyzFk5M3eI/ZZME5qUW5y4PRU7f4zZdqJLATo0CgA8CXi/cZ7lNU5o5IvpyAsQjcsl6suFWqV9bSpI3R8hMdPFWCsTN3aAhsaw/T7hnUlLwxYzuaPz/D1nPaanIhhOQAKATgBuCilHa38/w8Ziu6bHeUbWXK7r8ZW264wl7/3auvBczachRXdW1g6Zwrnx8cdHke+3k93rq6o+Xj5G8rgXtQF7+/yJta4I4Jq3QbxZ3HCrHr2Flc2rGepevO2nIU3y7LQX6JE+9d3xmAsUklKQpMLmZZtuckjkQgsVfg4DLfstVkUXok6fgzUlMSdcdnGDkHS5xuJCc60OL5GbixR0M8OrilN4hi70lz4avF5W6kVQ5ffdFKqhcK4SjtQEpp53AKc8B8NIAssOVKqhTocwycDOFEb5ATwGz4criSWaomB99G5+QV+8UNm0V+psu5BFR8nhitV5X9zDSMm78bF723CA8o8vBYgXfkGmnglRJjR6A//ssGvD2r4kMa1fwbv67J1cyzEiwJOo3r8M71dY+tWaWS7vb2L83CXMncNnHlQfR96x9DM4sSeZrHUNl9vFDVoZ2dUcWW8/PETu1WYNZ/J1dO3obOt4xm4pJJiOndTp4tw2cL9+DgqWJvJTPL4fyKnYg5mG5mKCapUASW3O12eyg+W7gHR/NLseeEfgNYJQSTVDRgZHM1kxvICGWvlYLiyckb8K0Ju3+o/KdvEwBA10Y1dPcz8nsBwNO/+cJOnW5qWaDfaqBwmWXwu4vw+C/r/dYdyCvG5kMFGkcEj91RLhTAbEIIBfA5pfQLm88PAGiQXtmb0McIWXvz2tABPPeHbwaaj/4xHqVnZHLZcPAM5mw9hieHtvJbX1zuwmvTtqFGlSSMm78Hb85g+T0GtKqN85vWMlV+o67l3Mf7Y/C7CwHYEwERjA09UmmK5Z7BpkP5mLnlKJbuPmmY6qBKpZgN7ALA3k+524MFO07gkg6BJqp+Y+ejekoiNo4eaum8lFI0eXY6Xri0Da7s0kCxLaQie2lbrzq2cul11XxgV3Sqj2eHtUaeQaNkRvFQ5ngJpp4+/8cmvDq8vaVwVzXkiVIW7zqBW75eiVpV9XsYPE0zqpo2E9mtofellHYFMAzAA4SQC/iNhJC7CSGrCSGrKzs8eGJIy6AuclG7TNVK1iC9csA6eWBJOGcvGj5uKT6eH9gwfLd8P35acQDj5vvHzC7YccIr3I1IMBDozetU0z/eQZBmwfkUTJTL/jz7htRbQdbQ5bEGWhN28Jhx6p3ftKZ3+cMbuwRZuvBQ5vTghSmbcWwplYQAACAASURBVP+Pa7H5UD5yTxcHzOtpNVnV8j152HKYCdrXpm0L0NDNTNVnhl/v8w8DVPuGExwEiQkOQ4EXTCbVYKak/HHFARwr9PdjfP/vftWxFUZM3XAYk1ayoftGDZZMakoiXh7ezvQ1bBXolNJD0v/jAP4A0EOx/QtKaXdKaffm9WrggYHNDc85uE2dgHUERNXa0rlhesC6A6eKsflQvldDDyafh1mnqNKub8cEEHrneGBgM8Pj97x+CQa1Zs9w7NUdse2VizX3dZDgTC7HCio+oRkQOEisRlXjhosJwUAzFq8MPD7E19O6VEUL1uOW8xtjZO9sS8dYocurc7xRRMXlbvR9az7OGzPXOzrXCtnPTMOV45bixi//xWUfLQHA6nq4elxJilhDvbqdmODA3McvQLPaVb3rfrqrp3c5GF+P2iTrZjh0ugQeD/WGQL84ZbPm5DAA8NXivXj1b/+UGfklTjw8cZ1h0jYl9w9ojjqpKab3t02gE0KqEkJS5WUAFwHQTf5sJCg7ZaXh2UvaBKx3EHWnqJZDrLDUFVIIEgExlSrWQ1nuELlsodreAeiO3LxNEhyt66bqnuPpYa1xacd6uKxTPVRW2JDH3dTVu1y3eoqfyYXXVKONE4VlfrPjAMAsnTwXn9/SDe0bVMfRglJMXMl8KEPaZnq3JyexT+GbkeehRxPffVtNo/Dqle01p1GzG94mfOW4pboJ3rRQNgSUAr3e+CfksqmhfC5qneZmtX09zuZ1UjHt4X7e3w1r+JyIWt/zmhcGa34Pd3y72kpxvRw6U4L35u5E2//O8ktjoQalFK9N24avFQPagsVBrPl97NTQMwEsIYRsALASwDRK6Uy9AwghGH25bwSmsuB/PtjX7wX7jlOvDEoN4IVLWWPgIMYDCYw4b8xcw1Sx6w6cRu83/8HPqw6CUhpUF0/J6v3+oY18V1Q2pfz9UF/sfG2Y336pKT5bcWb1FIy7qavXfjzupq7o1pg5nfq19A3ucHmo90NZ8OQATLo7tJFyVrGSDuCKj5fgndk7Te8/qHWdgKgKXsCkWzBLLRo1EOdl1/A68GTW/3cIAF/jEG6UWiI/1+zS3Sf94vOjAaU/SNbQm3JauFLh4E1kvB1bNg0+zyl8LTOroVa1ZGRUMzeK3CyPTFrv9bUZDdMPxgcFANU0otMSHCTgmehhW82jlO6llHaS/tpRSseYOW5knyZIkT6AZ4a1BgC8cVUHfH5LN81jHISAggZ02ZQCXf5gXR4amg2daGvKd3/na/XlUL2VOafw08oDlgQOT6esNNzbn5lTpm9ieUPWvDAYP93V009jSU5kLzoxwREQjjfv8f747b7eque/tGM9TL6nFzaOvgjVU5LwyYiu6NQwnQl06T5DGfQRLMp39Pgv6/GORhSM1fjsxASHn4mGb+QfGNgM40Z0xU09G6GvidGLjWpVweR7e2NgK39zYLoUShdK6KhdjPhqBe5UzAvLU9FJwAa0qq1ZBgJWJ5+Vvn8tqnNKiiw4ExwEK58bBABoV5+ljTZrIm1YM9DnZsSWw/pRccHmQrpfw3xKCEFGtWR8d0cP1e1KoiJsUTZN9GxSCzlvXoobezTC0HZ1VfdtVrsqIGnoShnNv3AAaCl1vZxuT0gaOl8/TheVY8KyHG9lnM2FIfINjHLIuRVqpybjvGz/sK1a1ZLRu1kG6qaZs6fVqZ7i1cLVcDgIqqcwoX1Jh3ro0jAdLrfHa5uMxBD50X9twdiZ2/Hn+kOglOL3tYdUnc1WmP3YBfj9/sCGLTHB4W1AOjesgXpplfH6/3XwUwpSVQQzb6bhG4iHLvT5g5TaVqvMVHx9W3dvj1ENNf9PqOTkaaessDtG4DJuUNicxy7AR5wzeezVHfHVrYHDUhrVZJo5IQTjbuqKe/rr+4RSU5Lwm+RYlcM3HYTV9SkP9MHr/9dB9bj7Bqif9/ruDXWvp4Y8LqSFRjBCWZACXWvAm1zHzKZJiLwqAV+LqtWyJiUQON0Uq54fjOqVE/H+3F0ADXSq1OTMEYPb1PF+WC53iBo6h2x2KSx1omOW/0fImwwyTToyOjdMV3Vo6YVJTXu4Lw6fsXcEYaKDoMTpxu+SHVbZ21GjU1YaNtg4WQA/PuDC1oHOcKtc3TULLTN99lQ+CibRQbx1Qs33smjUQFRLCfw83rjKJzRkE0LPJjXxxEU+R6pSoFdKdGBQG9YQvDbNP5NfpQQHyt0eTL63F1oohoE3SK/sjeAJBj3bq93z7Q5pm4m/Nx7Bw4NaoEVmKlpkpmLnsUJ89M9u1E+vHJBjhx1TB58t3GPJ09StcU00qlnF++5kHwffIPKmnVevbI9klWv3b1kb13ZvaLkXLTtW1eoGELyGruX/k+/PKHzZe56grm4zclG1ZFiVSonIL3GicqUEJCcmgIB54pU21yYZPltcmcvjHQbu8nj8UoBaLp/Kw1SrCHJxfl97yLRA+uzmbqrZ1vRyTLern+btXtpFgtRoyo5GpUD/6a6eeHjiOpw867PLXtSurq0CnSdU++//ru2Ei9v79/J4+yaBT8tT044a1VIfxcc/F7m+Kq0Xylh3vZxD857oj0qJDtUGdMnTA9Hk2emaxxqh58QPpcc65v/aY0ibTKzKOe0d4ZtVo0rAOIiHB7VAl0bpfmas1S8MRvfX5gLw1XGjOQrev76zX4K8A6eKcUD6ntUaCv5sDqKuHLWtX91SOK/MGUmgayk8Sg191NBWSHQQvGEQpqzlSLfaT44Kk4vvhaoXf/K9vfDQhc29iacSExxwe6hfeNWjg1tgSNtMr6Oq3OXxmg2W78kLeQi1USQJ4N9j+MdkStEqyQkYP9K/O3pt94aajVu4UAo1ZXRH72YZfh9AuE0yRnG6jWrqD5u+ultWgC2bfz9F5W7vPVq5F/7Dkxt6ZU9RzynKh94BQHqVJGRWV+/NmdXKtCgqd2Nj7hm4PYHKTyg91hE9G6NO9RS/3DtqzzApwYELW2f6reOdz2eliSRqGsScX9mlAR68sIXqNjVBqHxsStk77qaueGJISyQHkQZi2kYWdpiUQEApDfBFKDX0BAdRNSVlVPPd898P9fU2Ou3qV7dcJp6oEOiyF1er/rbMTMUTF7XyVnA5qY/TRUEIsOO1i/Ho4JYghHhHz5W5PN7WWx40ESwE5rzXvwYxE0uVpAS/Sv/BDZ0xtF1dwwFFdqMVnjf3cZ8Nmq+6XQyGZhthFNp31SfLvMtqkQXdVfwDX6rYafUYe01H3H1BU3TPNh+eyT+n1vVSUSnBgYcG+QsbZePIf/NK7Z1PJvbY4JYYe416cjRlo2+WKz5eih5j5qLf2Pl+690m4rh7Na3lF4UGAJ+O6Kq6bw2D3Coy/POTTVOhmNfUNGW+Zrk9NKAHMLB1bSQmOPwaTLXxLnrknCxGk2enY8p6/1BRZVijfLsbR1/ktz45MQGDWtfBl7d2R/sGad7vXdnbkwMfzBIVAl229Zl1vMuCutztQUa1ZL+bllvdcpfHL8olFKZuOIy9JgYk8QmpzPDdHT0CuozyQJZQtTOraGmpzeuk+vJqSI/xras74KvbuqNjVqDZZ3CbOljy9EDD6z1jENHAo2aSCtCKEx1+DktVFNWgXlplPHdJG0ux5rwAqZ6ShJ1jhqF/y9qKffzPx4/mlXsWTwxpiQ9u6OwXkvbI4Ba4TnLU9W3u7wS7sHUmujYKznGaV1QeYIvPMTG697+Xt8XIPk0wiktp0aCGemSIkZYtw9frLo1qYPrD/XBnvyY6R+ij5+tpXTcVl3es7zeuAAAqq4wW/vRm/6g65fNXIj/Px37e4Ld+dY5/7nq5MZEDEGQqJTrw9cjzvHVWqw52y7amOEWFDb2ypLWYnWJL/mDKXO4ATbZp7aqoWikBjw9p6X3ZZkZs3nNBU/y98UhITigrfHZzV1zQMjCUSxbwFW1y0ct8J3Nnv6Z47o9NuKRDPaSmJKFfi8Dyf3XbeYbn2fv6JXA4SICD0ApKBVOuBt/cfp5m78YOt7iZ95LEdeU/lUJCZWpWrWSYc2fV84NV7btXdKqPtQfOoGeTmt4JlXnnrhX+j+sBaSE3RA8MbI7LOtbDicKygECA1nVTsf1ooeWkZ/KgtbYhmhjUnImXdqyP+TtO4ItbuqOGSkPDNyrjR3ZHwxpVAhoGZY/8/gHNvCkQ6lZPwVGNydJzThahdmqyNx2Dln/gnWs7qd4HH368741LLCt2USHQZdu4mQxqgK+7Xu7yBHxgVSolYos0vP3kWfZQ+fwkrTJTvTPq8Dx7SRvc1jsbvd8Mzyg5niYZVXFxe/8h5QueHODXSoeaDMgqZuzIN/VshJt6NrJ03oxqlTDr0Quw8VA+6qQm49DpEu+9Xdc9C7+s9jdTmY3sUDbSHRswQaOMDeexI/bazAdWiRMOwyymDgC0p1cccX5jFDvdaF67mlegP3dJG1RLScRTGhNa87w7Zyda1Kmm2rNS8u+zg/yEXONaVdG4VtWA/WQzlxXBs2jUQGSkmk9OpYdavb2mWxYu71TPr+f+wQ2dvfNy8iht/DKyOUhOjMWPy2hVN9VPoJe53N5r5RWVI6NaMk6eLQOl2gqAVkgx3zAG00uPCpPLfy9vi3b1q6N9A3OttazFlrk8ujctt3aFZT671h8P9Mbe1y/BFyoDl+qZjPEOFbUh9dkZVdGQc/QZef7txuoQdxkt2648qGlgqzqoVS0ZA1vVQbv6abiIG18wuE3gx6QXO8/DO/neu74TvrzN2MYcrDj/6c6exjtxmAn5NEvd6ileM2JSggP3D2iOZMlkUCnBgZG9s9Eq09hhDwAfztuFhyauwxUfL9Xdb+qDfUyPd2hYs4pfvTVDo1pVwp71Uml77mUyuynA4ubfurojnh3WGh/d1AWpKYl++dmV38rpIp98cbo9qJTo8JqP+bxBl+lM4CL3kEMN140KDb1jVrrfCEgjfCYXj64gqipVmuNc8qgEB4HDQfwEi4xRi3hjj4a4olMD3cQ8APD4kJZ4d456fOuw9nUx+grj7GkVbXLhnZRrXjA/61FLDWHSrXENLHvmQt1h2EkqUQbDO9fH1A2HDa/La+idstJNhaAFq6D3NrCnKrEzAmixij+id7NauPn8RnhwYAs4HASdGqZjeOf6+HO98XMD9JNUVcQk1HZidqR9soksm9/d0QP10lLQQqrTcnTKJkUqYqXMeWHKZnwlKRROtweVuPfPD+7633Wd8PdG9eRcl3aoh/TKSejXIiMkU2RUCHSryJEBaiYXHvnB87GhajHHvCf/74f6IqNaMu7/cQ3WHvAf8DOiZ2O0b2DcXX14UIsAgd4qMxVD2mbivgHNTHmuK1pD552zarG9WlTS2be+SjpjtWNb103F6CvaoV5aimq3Xg3+QzZrQjYzB60d2Kmhq50rKcGB1670HxVZL836MPZ4wGy+JDMhimo+LTWUEVq8idDp9qiOVWBlSMArw9upRsMlOIj3+q8Mb6c5wYfRnMGxKdA5Dd2q4FOzTY/s4/OyywJbzZ4vVwp5dJ9VlBNg6BFJk4uVbIF1NGKorVwzOdFhesIPGUopMqol446+2X4pVvWPYf8Ht6mjOUzcDuwU6Gbp1yIDny1kTrtXr2yPZrWr4vZvVgU9FD1WMOsQlr9dvfQLRnRplA4HId73269FBhbvOulX/8rdFFUq+d6/sni39srGrb2yda+jtX3qg31Qt3oKMl/VPjYqbOhWkR9omdNt2vabmpKIPx/oY/oaz17SBlmKEC0585teaz9KQ2g7LQ61rui5jHkzQbD2dKvIgzC08phc1UV7gmw3paifnoL7BzS37Dy6o0+TkBoiI9TC4sJNn+YZXjtvZirL+6MVDphepeITr4ULsymqCSHIefNS3NmvadDX+uP+Pvjtvt64tnsWkhII+resjbb1qqOUSynhdPlr6HbMiSDTMSvdsN7GpoYuCZzCMpehI/PidnUxc8tRNEiv7Bc+JqNl7+zfsjaWPH0hsp+Z5l0nC/KujWtg4c4TAce0q19dddKOHk1q4smLzGvnQCQ0dAe3XDHX7ts8A2Ov7ojhXfwnBB7Wvi7aN0jTDWP1UOvPSP62wn1/aRESmK8Mb4/mtat588ZoyZIG6ZVxptiJ1JRE3N47G49f1Aqrck7hrMWZjqKBi9oZjD0IA/1a1MbO14aBEIIZm4/61VPmFCXeCK7XrmxfoWWLSYEuR6/klzj98reo0SErDTO3HFWdemzBkwM0k+yoIQ8lHzeiK7YfKUB+iRNPTt6A08VOv3Ip+eUe63nFK1qgJ3FCrqJGqTocBNedF5jxTh7kMU4n06LHQ4N2HGslQrKTW3s1DmqaslBIq5zkN2pVSzc8I9XXBwc29zr+zrMwWjaaiIR5C/AFUFROSkCJQqAnJTgw9ppOGHtNJ63Dw0ZMmlzkGNFyl8ewe+sL+Qr8iLMzqhomw+eH7MoxotWSE9E9uyYGtcnEY9y8qGqmmDv7qnd7jajoehpKDLxa+KEd6EWLeCi1rGnLcehmBlGFyivD22PO4/3Dfh2z8G10vkGCqWhnxXODMGpoK3x2s/acCRVFSpIDa/afxkt/bobHQ+F004g+15h8o7xWbV6gB3er/JBdNVstv6aSSvTKC5e1DVhnhooe+h+K1vqViRjwYOCjgZTJpdweavkZyWeo6Dw5kUI2uWRWT8bQtixMN9FBvEmxKnaKC/vIrJ6CBwY2D8imGQnknv+E5fvx6cI9OHSmJCJzCcjEpMmFzzedYjDdl/zR8/MRhotgsrdpUeFhiyFqrQ8MbGYpyZUZ+Dwn5W4PUhy+35QGbwuvKB9BpJHjoe/q1xSdG6bjSH4JGtas4o2FNhsdJNDmgha1MWvLUTjd1JvRVW3azIoiJgV6Kqc1NzKIW76ic31USnTgys7aERNGPHlRS2zTSLzFvzwtG3owGMWb2o2aj8EKo4aaT7ZllqHt6uL5PzbB6WZznfJldFPqZ/c3w9Vds/Dx/N2mE0nx/Hz3+SiIMafh7X2a4Eh+KYa2q4uGNavgzwf7YmPuGSQnJuDRwS0sj/AUBHLdeQ1x3XkNsWb/KeSdLUdqShJ6NomcPyImBXpa5SRMvOt8tK6bahiCVT0lyZvBLli0cjEDbBThbb0aY8Ly/QEZ1UKhTvUU/PNEf7z811bcfH5j286rRZdG6XjuktZoXTe0ZEl2klY5CS9c2hYvTd2CwlKXX0PuoYFpUY14bEhL3HVB06AmNuhpMU4+GqhRtRLeViSB6piVjv9dZ/90d+c63RpHh1M5JgU6APRqFj0fmJxMye743qa1q2GCyclhQyUpwYG7L9Cf0zESyA7a3m/+gykP9PHGrHtU8lwbkeAgQQlzgSBWiEmnaLQh54juxGWxu7ZbFupoZM0TmKcll0v8g7k7sfNYIVxuDwpKXeeMLVwgMAuxI6VoMHTv3p2uXr06Ite2G0opNh8qQAcTaUkF1pm37RiemLzBGz8tc2mHehinMYOOQBCvEELWUEpVQ8ti1uQSTRBChDAPI4PaZGLhkwOx9uBpLN55Eot2nUD3xjXwyGBt34ZAcC4iBLogJkirkoSBreroTmAhEJzrCBu6QCAQxAlCoAsEAkGcIAS6QCAQxAkRi3IhhBQC2MGtygBwUmP3NAD55+i2UI4Vz1Sbinym4SpLPGwD7H+mkagXFbmtFaVUfe5HSmlE/gCs1vut2PbFubotxPOKZxoFzzSMZYn5beF4phGqFxW2Te95xYrJ5a9zeFuox9p9znjYFuqxVo8LV1niYZsRwTzTSNSLqHhukTS5rKZccLzytyB0xDO1H/FM7Uc8U2voPa9IauhfGPwWhI54pvYjnqn9iGdqDc3nFTENXSAQCAT2Eis2dIFAIBAYIAS6QCAQxAlCoAsEAkGcIAS6QCAQxAlCoAsEAkGcIAS6QCAQxAlCoAsEAkGcIAS6QCAQxAlCoAsEAkGcIAS6QCAQxAlCoAsEAkGcIAS6QCAQxAlCoAsEAkGckBipC2dkZNDs7OxIXV4gEAhikjVr1pyklNZW2xYxgZ6dnY3Vq1dH6vICgUAQkxBC9mttEyYXgUAgiBOEQBcIBII4QQh0gcDtBD7qBuyYGemSCAQhETEbukAQNZw9BuTtBqY9DrS6ONKlEYSI0+lEbm4uSktLI12UkEhJSUFWVhaSkpJMHyMEukAgiCtyc3ORmpqK7OxsEEIiXZygoJQiLy8Pubm5aNKkienjosvk4vEAk28HDq6MdEkEAkGMUlpailq1asWsMAcAQghq1apluZcRXQK9+CSw5Xdg4o2RLolAIIhhYlmYywRzD9El0IlUHOoBtk8H3K7IlidWGZ0G/P1YpEsRO1AanvPuXwacORCecwsEKkSnQC85BUy6EVj8TmTLE8usHh/pEsQgNmt13wwD3u9o7zkFMcn777+P4uJi1W3ffvstHnzwQVuuYyjQCSGtCCHrub8CQsijin0GEELyuX3+a0vpzhzU306p0OIFNhIOTT1M2r8gptAT6HZiGOVCKd0BoDMAEEISABwC8IfKrosppZfZWzwDln0IzPkv8PR+oHJ6hV46agmX+UAgEJiiqKgI1113HXJzc+F2u3Httdfi8OHDGDhwIDIyMjB//nx88803eOONN5Ceno5OnTohOTnZlmtbDVscBGAPpVQzl4CtGPWA109k/wsOCYEuQz3G++QfAgqPAFndw1+emMKCyeX4NmDPfKDX/eErjiB0ZjwDHN1k7znrdgCGvam5eebMmahfvz6mTZsGAMjPz8c333yD+fPnIyMjA0eOHMFLL72ENWvWIC0tDQMHDkSXLl1sKZpVG/oNACZqbOtFCNlACJlBCGkXVGkCtEuDDywphf13xvYAAlvxuI33+bAz8NWg8JclZgiiV/N5f2DWs/YX5VyAUmDBW0DenkiXJCx06NABc+bMwdNPP43FixcjLS3Nb/uKFSswYMAA1K5dG5UqVcL1119v27VNa+iEkEoArgCgVovXAmhMKT1LCLkEwBQALVTOcTeAuwGgUaNGbGXxKWDuS8CwsYHapVHYTmJl9t9VYvY24h9qQqC7y8NfjnjHXcb+U2pcTwX+nD0OLHgdWP8D8KjN2rMSHU06XLRs2RJr167F9OnT8cILL2DQoIpTnqxo6MMArKWUHlNuoJQWUErPSsvTASQRQjJU9vuCUtqdUtq9dm0pne8/rwJrvwM2TESgpiQ0dMt4hJO4Qik8yv6fOQi4yiJblphB+s7j9Ls9fPgwqlSpgptvvhmjRo3C2rVrkZqaisLCQgBAz549sXDhQuTl5cHpdGLy5Mm2XduKDf1GaJhbCCF1ARyjlFJCSA+whiLP1Fl5E4FVh57Q0AMxY3IxouAIkFr33NE8Q3Ek/3A1cPd84P32QLurgGu/sa9ccYtcr+LTgb9p0yaMGjUKDocDSUlJ+PTTT7F8+XJcfPHFqF+/PubPn4/Ro0ejV69eSE9PR+fOndVPdPaE5UbPlEAnhFQFMATAPdy6ewGAUvoZgGsA3EcIcQEoAXADpWa/Emk3jxvIV4QpGppcJM/wuawZeTwsuVT1euy3nlP0+DYgo5X++Y5tAT7tDVzyDtDjLvvKGc2YcSRrUZDLsjUCwM5ZQHkxcHofkBmcG+mcIM4VhaFDh2Lo0KF+67p3746HHnrI+/v222/H7bffrn+iglyg6Lila5syuVBKiyiltSil+dy6zyRhDkrpx5TSdpTSTpTS8ymly0yXQJb7M55WcdQZvHh+ZOm5ytL3gHdbA6f2st9aJpejm4BPzgcW/0//fCd3sf/7FtpXxmij7Cww9SGgNB8YUw+Y8VTw51KqLb/ewRrE8vDHHAsESqJgpKj0Rag584xacnn7uRx7vXse+59/iP1Xmlx2zQHGX+wbgr5FbQiBGjrP3u1k2mgs4fEAk0YAexcCKz5lfpvl4wBnMbBrNtsnGM2ReuAn1fdLuoxwPBtzLn+3YSLyAl33nRp9YCrbj2+P23AoPzweYNOvvu6+I4H9VzaMv94BHFgOlDGHDI5vMTixiY9s/hjgp+uAfYssFTliOEuB3+8Etv8NTLoJcEnC1mFD9mjqMRZMc1/2XVOAoFMsbJnC8hSdzjHc1bTFN4ph92DtPqIgH7pOgbU0pi1TFNu4c3zSk/0fnY+4ZuMkYMp93ArpeShNLrKglwW/WfS0VfmDOmvNvhcxNv8KbP6NLRMH4JEbQbsEumzy06jLS94F0hsC3e8I/XpxAVX8N8kmKRrk6CagRrbmbikpKcjLy4vpFLqUUuQVuZCSv9fScZEX6LotqcbLmHwb+9/xet85XGXA9CdtLVpUU3TS/7fsT1CaXGShZSY+3Qyl+T6zTaxoQX6NGfH9TqgU+rl5k4ufRqV4NiLnkA9K/f+rUXwKyF0FtOSciybrW1ZWFnJzc3HixIkQChl5UvavRtbat4CLzY9GjrxAt6qh//Mav4NvcetUZhe1pUgUWPkF0OFaoEpNe85pN0RhLSOElbvgsP96WaCbjU83+miWfsDvbO6ckYa/d0J89m0zAj13DXBgGdD7IfXt7jJg1vNs2VXiC6GNlcYuIpjQ0CeNYM/9qX2Wv8GkpCRLs/xEDbvmAMnVgUaSleHn8y2fIvI2dF1UBPqit1X2s/njyV3FIh/+etje89qJbEqRIQ5g5ZfABEV+NFmgq5lcgukd8RFFsRBdNP91YNVXvt/EwQl0E/rMVxcCs1/Q32f9j8bnidGuf9Cc3q+tYMn1ruQ0m6FMjTwp2sqqqTCW+fEaYPxFIZ0i8gJdT6jwH8H6n1i0htp2u4dfu6Rg/pIz9p3TbtQ09AOKaFG3C17BPPvFwHPoDUJyO1nyM+X74X/HgkBf+BZwYrvvN3H4zB8O85PvWsbqs3GVsYEk8cJXg1loqKoiwT2bLb+bP+e51igGQeQFuq52zb3AKfexaA2t7bHElAeAcSrdqX2L/LVJPZQCHQAqVfP/7XH6yGBXsQAAIABJREFUtFGPzod1cheb4cjjhvd97JgGTLkX2PqndhliQaAr0TO55B8E/riPRRCFitVn8/MtwDvNQ79uNFBwxDcgRlVhU1ESSgvUzyWEuCUiK9BnPAPsnGnDiWLMXrn+B+DEtsD1Ey4Hpj2hfkzBYWDJe74PRGlyObYl8ONxO/XTIpzcAZzYwYTJ6vFsWXmOUmUvhdfQY+y5A6whlB3EymcIABt+AnJX6ocZ/vof4+soBfqaCT5buxq7YiyuX49fbvUtqzVsynqz5XfgzYbAkY36+8ZifatgIifQqZsN8CjVCS+0MrBIue+mX5mQs8KY+sD0UdaOCZWcpb7RmXq81w6YOxp4OZ3ZhZVzhk59iDUUPB6Xfi6Iz/oC43roCzhlLyjWTC5K1Ho2SsYP1fefbP7V+BzKZ3NsE7D8Y+Pj4oEyTtumHtY4Ln7XVxeVz+bgSvZfdXSymhAXWrsWkRPoppwdhFWGqRoRBn6x14qX/Nt/2BDsbX+ZL5OziEW3TLjc/DGh8u0lwMcGE03k7fH/CBa+Ze7cbqcvzase8rmJmkA3cZwVnCVs8FfEIPDWFT2Nb8d0/99WtcNgk6TZYe6pCH6+meU0P/CvFDZc7rtnZaO/6ktg3stMgWMr/c+VWpf9Pyslcj283mcWE1q5JSKooZt4UYSwrqhROOLfj2pv+/lmc+WJppF8ymdTfCq486ydYG4/+UM0Za9U0dBLC5jT2gy/380Gf5WdNbe/3ZjR0AF9Z7Cp44MV6FEer+52stDVbX+xnObjhzJz3Wu1WeZJgJnyZDZMBIokZ6+awAe4sRKUBSJ80d/Xcz+yATi1L3z3EysUnwJeq+tLLaFBFDhFDdDTGnn5Y9aZqMUclSiQioQ3jXzeD/igEzOxeDzmhZCSpR/6lvWeo1dD1xDoo9OA+W9I+/Ifo7T81yPMaX1orf9xO2ayY/nJvnMWs/+RypBJCHefOkJa2fuwKqCD1dDtGgAWKr/dxeKilaz8gs3jyyNHEe2dD7zZyH/b9CeB8iK2XKkq+6/Vs1v+cWDvc+L1bIatc52DK5k/bMl7urtFUKCb0HjKz/qSShmxf2loxTFyyGz6FVhtIdd14TGW2dCsZjcm07d8dBMbXr/kPSYAgzUZ8pEteoKCH7kXoJlKxy1Umfll5ZdMYBdIicGcigyD675n/4+s51ZGOBc24Uwue+Zr7xcg0D2sUVs41tx1gvUv2JHP3g42/cLiopWo+bx486nadjnzZFIVjYtxFfzfT0wXEWcOWO+9rv0+cJR1HBG5kaJmvuc139pwIZscKL9JkQ3dDXIYy/x+JwtDbDYIqB+ChkE9CPoezA7KoBpdYYDZvLWQNTMte6f3N1f+iIehcdffoGMmUhPoao2aFrGuoWuhZhJSC4nlkSOtkqQJaeyyi7/fgTUSzx9R3/52c6DXA0BfKYDg1F5g6oNAdj9g5N/2lKGiMPndRE5DP7PfhpNYtPla3S8U4SN3M0Md6XZ8K/DlwOCONSscZOFFuTh0GaXWrYqK1j06jcWya14zTBp60UkWS66Vj9y0DV1FoFshaBt6FAh0vXejVj6jOi6fL5T5C8oK/aNnZPTqZ9EJZrb07lviWx9rmPxeIifQXTbMJ2iXtnd4vcqgpRCRbdahhvbNei70shhRKGk4aqlgeQ19dBozB2lhqtLJESZhiub45zWmeWtp3342dB2U5bMqaIPW0KMgykXvPao1VLLyYv4C/j9zlhgf8kaWz/8SLMFGc1UEH3UzuaN+3Y1+p6hdlBcxgbROJe/GF/21j1vzrb9TT0mZZOffoRggZUYbibb0s2pCSGly0Y0V1siiR1RMLqEKLmeJui3UaNIT4oCpnl3ENHTOpHF4XWQmEtG7V7U6st2k+aLkNBt3oXw3O2eYL5saZidt8Qr0KBR7ebttOY2pOyOE5BBCNhFC1hNCVqtsJ4SQDwkhuwkhGwkhXW0pnR4p6bBkWz68jv1fPd78MSWnWQSHmnNI5o0GzJY38Xr/9WYE+rge5stSEXzeL3CdGQeS12QjfahmzEyh2oq/Gw683UxlQxCToqgR4A+wKND14sn3LdIOxeUF5hcD2EQiq8ebmtTBNqwKdOMTsn/Tn2TjLk7YPA5h8kiTxVBEc22fxuLo4wgrTtGBlFKtr3sYgBbSX08An0r/w0fV2tZMLnKirWpSNInHw2xyldO1jymXYqW18kxoUVoAn7aq83GUnLZ23nCjnE4N8I8pNj4B+2fkJAPYYKm0LAvnVnBwhfp6b0Oqo6GbjbeXRzACQQh0jXjyk7t8A9e63hq4Xa2h+/sxoHoW8LjFkc/Bonevdjht9UaHhxP5vuQR0ZNuYv8jPRmOqUayYm3owwF8Rxn/AkgnhNSz6dzqhBL9AbCIhbca64dFyrHhSSkmy0SZdvpmQ59NPhpsoqGglzpAiXyvahq6dyCR9M6+u4KlZjAYKGEZI5OOFSXg6yG+ZbtMLuMM9Bytj7siHXl2a+jKxjXR5PcUzHV2zWFlVGvQeedsNEzi7XaymbQ+v0B/v22cSctg8nazAp0CmE0IWUMIuVtlewMAvKE5V1oXRkKMktgyhf0/rpIkS8YbbqUVP6ssEg0cMLPxl+iIXAgWMxqZ/KGcOcj+lNrpvsXMNLV3gb9A/bQ38M0w24qKw+u5BiJEG7oSyxq6xnPjn+foNJaXx8x1KlQx0ItyCWYkq+J8u1UGLFk6ncaz2PYXM4/++6n6Pt4R0Q57gjJCZcEbbM7fY5v918vpFGR+HuGL5jEot1mB3pdS2hXMtPIAIcSgSVGHEHI3IWS1mh3eMtRjMcpFbp0Js53J6T3zc7UPkVtx0xqFyqSu639gFQxgkwWPTjNb4Mig1GxMOWukY/5+FHi/faCGflCyU+5b7MvXYReL3vGZxL7o7/s4KAUOrlI5IMheXbicoove8X9eWg2BxwmctMdxZojWvX7e3zdYLBTkuUGDRat8cm+74JCGQJcaI5IQHT3nQ2vU148fGmiONdmjMCXQKaWHpP/HAfwBQOnNOwSgIfc7S1qnPM8XlNLulFKDbFSmCgVLHyf/oUy6yffATujYiGVbsFmB7jdhMMdsKW3qknfNnSeiBNHzUR5yfKv/bznv+HaduPRg+edV4JPzA2cV2jAR+Hpw4P6mbegKrPayzAoM6vGf8UhPAzbr/AsVvuxvtwCK8tiy34jfCKL1bOVn50jUEOjS90wc2u/TionRiHda6Wdv1fPNKXv6psaDmBDohJCqhJBUeRnARQAUfQRMBXCrFO1yPoB8SqnG8C2bsDIwxePW1phWfm58PD9V2Z5/fBq3Wpli2bwCBKe5KO27vyicfbJAV8sBDzCzg5FtWY+CQ8Cyj/zXHVVJ5QAE73axKsxMZ02k/qGh1M1i/Rf/L3DXsgpy3vF1oOg4y9ES0vlsHkSmKdAlga0l0OWZqg4sU492O7WPpeDYMMmecp49ynLf8BxcZc4prGzYZzxl6pJmNPRMAEsIIRsArAQwjVI6kxByLyHkXmmf6QD2AtgN4EsA5qepDoYO1wGwMO2c2xlaWlJ+IML3/wfMfEZjx3NUoJ896v+7XJFJ0SjuV54mbtoTPm0wXAQbg7zP4qAWs7HRgH8v8bO+7G/eK4H7mc1rZJU3GikmpVAI4IVj9VNAVDRadVQ2XSVU0tfQAf80Did2sv/yuBClcmAXbifrNU68kf3Wk19BZt00rN2U0r2U0k7SXztK6Rhp/WeU0s+kZUopfYBS2oxS2oFSGrqNXA/vCzMp0D2u0MKtzDYc1KN9nYq0nY/aE/yx4bAtGnjmvaz6KjCTn90c2RCcHT/B4vyjyslG9ODDI40IR770snz/qQaVdeDkDp05CUywbWrwx6qhNfOTV6AnBipWyz7SHpE67jw23kJO4yubN3JXqzuug0XOeXRY6u3pKRdT7gvqElE4ZMoEhKh345pq5DzxOEPTnHfPNbdftJhcrAofnkg7i9wVkJfe7Pvk0fO1hMpxC/HlxWHswbxcQztCJFRHpp0UHQcOKMYhlBb4fFRLPwq8h9kv6M8Y9XYz4KsL2fKpvUyQfzWI/TY7oYwRXqesLHZ1FMUgU5HEsEBXiXLRGiSkZ0O3FQp80is8p05vbH7fUGazj7RAj9Zsg6GG2tmF3hyxoUI9wMxn7bd5hwNlXnBe+y7Ljw7FSoncg3BIYjcMmUdjVKA7AKjk7k6urr6/2xk4PN0KagLy2NbAGHbqCZ/jqkot9r9GE6DFRfr7hqShR/hj3j0XmPNSZMsQzYSavZOnvEhlHAYF/tfSvmuEC+Xk5cooEL7hc0d4Fig5fYabi7JhC7ZfKnICPb0xkFQ1yINJ4DD1JhewPx55QBBvcglGA01MDlz3aS8WLscTTmEoC+nkVOC674G2V2rv6zCZ0SFFxa4faQ29NB9Y+j5bfr8Di36xU4jFAnJUkBq85llymtl5edZMMO/A/eW2wDpckWSr5A4yizJSZOaz/r95J66V/E3hQG5sZHMiiUcNvUpN4ObftLffquNIIQ4EzK7T8mLfFFcy3e9g/z0uTkMPoiumjNrQJJzarfTykyqzVATX6cwXaraiPKMSNRFpgc5z5gCLfvkiyHzwdpLZvuKupecskyM1Jo0A3spmdt7yYp9j9a+HgQmXmbuOmbS14USe8CIYlHPSFikyl/Iae6Tzn8tyih/YxBZsv1RkTS5amkiD7iz5lhrVMn02dL8Ji2mgQJcFm9vl02zCGX4VTg3dO8iJ6y1c+i5wBefouWEicHuIqUijxfbIP8tjOjnY7aTnvTobK3CmJT2BLvdW+JS144eyvDMFFod+OCKcFzyUvORGisfnXErsRSanDdRCLYmaFWRBrjS5hEFDj9wUdIC6KQMA2l/FTAsyjkT2UO5eCNRsKsXoKm3oNNCEIz84Pmwx1CT5eoRTu3VJ3bVETqs5T5oWr8kFzB6a2Tb48ze5ADi0Lno09CDjcEOi6QBgxWfq29wVOKm13qjAU3sCpzSUB1GpzeijR6TzgofSoBjWUxuVK6UJs/AYUzgdJp+fPOpTNrmcPcoUpzA8/8i+UWWXq14noN1VQLeRPm07Jc1349UygZTqPpNLgIauSKIlawChhi2Gk8v0Z/H2IlcGtcyPNRoHL8wfXg88vg2o25E1enNeZOszWgI3/hzcOe0gEnZzLQUDCByKHSl+vUN722kL0zqePW69AQiVGxUjMPV8BUZUpOLBy47TOcxpvNzC4CN3GQt75WP5t03Vr288cspvE0RWoCtzpAx5Fbj2GybMU9JZXPm138Lb3ZVbdDkOPUBD5wR6pWpAI8nhc3SzT1CFk2AGrLS+3FyumFrSZA5NB1i/hh41mwDV67NGktcM75gFtLrY3mtZoSLi0ZUo30PWeb7lSJRHi4LD6ut/uta3fOagfiP0Tgt7y2SG5kP8f5t13qtRkQKd97vJCdL2WEiH8MUANpkNnz7CWWLeRKsWvKBBdGnofBfE4QBunQI0u9Bna5I1bjlsUdmt4m3ot0/3/d72l52l1ua3O60fk2CyUtfvCjy6Ceh2u/VrAMBT+/S3K7u/laoFdx27CIeGXiVDf3uGIlxvIDefa7Ro6ADwnU6Ek8z77YEPVSYO86jMG2sHXW4x3kdZ14MxOVSrKy1UYHgtPzrXKc2fqvTXWeXfT80HaKToTMKjIMIauqLLofWC5fUOzjusnNCYUl8DkZDMzDfyb2XMargwkzc9VTHvhzLGXWv2FIcDSG9k3ZEiN4JVagIth2mbeJQOKvmZP7gGuFIjGVk4sVsjrpRqvE+VWizy6oGVwCMbmDIxag97r9GkoZudRaogN3AC51dqsDTHdmPWfMDDC7R6nbX345FNjhU5XmLLH76UFHI2RiNzkVH5jm40bwauaqCIcERYoCs0dE0niYbJRU1Dv/BF4B4pd4jsJC2pIIGepZMVuP3VTEj0UMwPkpAEUxEUwTpQnt7n085vmuQL5VSifPby9TKas6ijisZ0qKgOjaRRu22vBB5eZ9wYEgI0HwzUbgXUyGbrqmawxs6O8kSCsSrzrq751v7rBGMP50MPtY4PsB/bNMm4FVwlwNIP2LLcsBtp12YaHLO90JS0wN6jBpEV6A4HcPXXvt9GGrp3CilZQ+f2kVuxC54E6rRhy7KGrtRSwoVet9ztZEJCKTjN2hGDnbYrJY1p5zz9nwauUDh1lM+eF36RCG9bHGLu+LRGQOM+bDmzHVBNIwxW5lFlRmgOs9EM0Qg/YjIcib1kjAT6NSqDe8oNBPrIacBjitz6ZiZfDyeyQNfSrg+tZfZ1M+UzGzl18RumQzwjX1M7XOMzVWgJ9Gu+Zg4q2W7F29BT67FGodNNgcfJ562o7vK2v6CpbctheLJtusVQ4PofmLCsbmL6Vau28zvnAfdpzNc58LnA2NoAk0uYBfr5BhmWZQ05GJ45CDy40j8/thG6g3m4j/PeJZwdV0FiCpDRynw5Kxo7Q0GVDSD//Drd6L/t/z5nPVQl8piQJhf46luzC33bazRRsbvL9TICKSo2/wZMe5wte9zqKQW+HAh8f6U5gX7KwK8lU7mG6W8w8gId8H1wWl3ilkOBO+eq29AdiaxRUNOiEqVWv6JyORcdh2ZFkxsVuQtJCNBGmv39NhNOW7MTVctkdWeaqVn0tFCr0QhZPYDON2tvf+EE0zr0SNHIyyPT6lL9Y5Mq+7QotfKnNfIvo96oxfJC33LNpr4kcPU6+e/31F7WkATLxW8Cl38Y/PFa7F3A/tsp0NMb+v+WTRA1mgAthgTu7z2ukW+50w2B6zqPAJ7YyUYxp0nTEjeUotVu5VL8mpkkQsbsnMBG8CGjO2cAr9bSmTtWIdDV0hzwloMG3dTPI+dtMmlyjRKBzkevmIA4uJGiOnZR2eEYzgx1ZpHNMU0HAA17AhdyU6alZQGPbAzsXlYkel06pZf98g/Yh6vFyGlAv8f91/V60LecaMLeqpzGLgATGlrfx4C2w4Fut0kruLpCAFzyNvB/X7A0E0qzlBaORJ/t87y7/LfpPcMH1wBXfal/7vPv48qqYMCz2v4PI74bzv7bPUHG9VzOd9kfVr+Liv2Ye+4PrGKO5v+e8jcjes2pDiA10z9U746ZwEtnpJDdIEZXmpy+LSg+66uxQfEM+j8duAs/4YZW6u9uI9l/k0pVlAh0SfCaFegJSdLoT6r/fuWHwJtc9GzRQScLM4E8W3dyNeA/s4G6Hfy312js00gigd6zT67GHKtP7ASGj2OVTE+DTkjy2UQTktnApaFjrCVjWmcwQYRSaCSoRFlUzQCu+04jjpewgWidrgea9lfZrgFJ8PUklXZf+XdrlVwqGc2BjtcBt8/0X99VEuB3/qN/3aTKoeeT+SSEaf7UkHuYABvLALB3r2duSEph78WR4PsWeQ1arZdOCBe6rKinvA+OFwbyet6Ew9PkAn2lxCzHt6r7JuRnULcDkJwW2JvjufwD3/7KTKpynbLL5EIIaUgImU8I2UoI2UIIeURlnwGEkHxCyHrpz9q0M3KhrQh0QBLUehq6Squm530e8rK56weDy8Lks7w2W1EYVZgqNZnm1EUyU8gORzUI8YWxJVTyfey3TAGe5wZfddExyxiieI+WwzmDzKPhSGAjHvs84jMVZPVg4aay2ar3wzrXlfZJb8w03Cs+ZMdmaXS5ZXrcE/nRzpVN9GISksyHFLb7P6a5XsgN+jOSAcr3xitofJRZh2tY4zniV43zJISWZppHLWW2LKA7Xg88e0BfAeo20meyClBUZGXXPhu6C8ATlNK2AM4H8AAhRG2c+WJKaWfpT2VCRB1kx4dpgS41AO5y/Q/T4dA+Z497VPY3aysOQhhYGZgydAxzalYkVhMlDXlFPRHYlVIuFPlZ8rb5hER/X0CdEHLPUArUaQfcvYD9NjOwhefsceN91CAEyGjB7l+Opur3hP8+eoPF5PparY6/hmtEUorPBq6bREyDaU9a23+YSkKrp1WceL0fZqan9lcxv8bA55kNvXYb3zvhbeQ8CYnMQc8LO0MZoPj2HInAUGmKOKWPoHEvbUWFEPts68WnAte5FKlyAf3ryQ2AUvGTe54mlR8zc4oeoZSulZYLAWwDYK9twLKGLu3vKoOhcA0Q0lIL2EglD7TZF2zUsj+smCG+5TCfoDNLGDKx6WI1kiUhCWjcG7hHkeyssxThIEck9dSZG1FpsiD/396ZB8lRXgf893YlLRISEjqQhA4ECEuIshCwyOYwCAREiGABIUQYEyigZFLBGBwgMsSxyylcgbJJVQKJjUMSknDYFewEp6AQl4vgAEGIy6AgBA7hkM1hBxBgLr388XVrv+ntnume6Z7u6X2/qqmd7Wu+edP9+vX73tHnXCRp0G3OF7/rfnDpK/EKqBlZ/KpLTotfPnaSs66jJRKiyWLRlHdIZ8VGJ8tDhdVOyvzDLfz3UT71BVi8Gg67uHF5NIP4mD+D477liumdeqN7Ghs3Gf7wQTfB+4X7nGJtiedDbzUun75+mBKUMciSbCR97YcCR3nv18OXhW3r3ojp7xuXqBeOPXpehtfI/ukMlkw+dBGZB+wHPBSz+iAReVxEbheRDOEVeBZ3ykD77S6X91ufAP7Jf849jZMv53nNAY78E/eY1ozlX4PTbml+QR18vquP4vO5m1s/Ug+jywq9ExdEHKMG3ETWsrXJ+0YjSy553k1ipsKbEB+zY7Gx4if8dbbt/Rv+hU81Th5u/11TKJ9ow5bwsbzovIDP/cD9Pem7Q5P34XV20Sb4ykvpjtPX19x3HEer63kwGr4rnjzUyazBr97kc/zfKSlDe/IerY8VbYcHsCHoV+BPRIdWtj+nE2ZuD54FO812k98+Gd1Cqa8CERkP3AJcoKrRMm0bgN1UdV/gr4B/TTjGGhFZLyLrX3vNKzq/XUGnVeiehd5KEYXW0qS5gVINLqS+fvfoHHLYxW5Zsx9w78/CXkfBwQkd0Pc80lksedBtC73d2tTN9vMns+LwLaTx0128bVpUhx/7qK+7CJuy8W/4E2c3upnCMbeTun7gOc5qPvRCF9tdFJ/4rcb/T/qeK4cA7uY5kKKMQlY0pYU+bL9tQwpd1T3VtDLMwGURp2mwcfQ3WtdD92vTh4SuE/8cXfHn8JWXG8sk7BrU25myJ3z5Keeu8ucUMtaMSSU9ERmNU+Y3qOoPo+tV9S1V3Rq8vw0YLSLDChCo6rWqOqiqg9OmeZl7vk88DZlcLsGPHX0MTjpxzn8Uvvp6/Lrwx4kLQWp2zLaouMul0/2gw0deHS7vQy+EeUlhZHTvJtnUJdLBGAYmOKt57M4uhvuQLzVOoE8IJp9P+tshKzsrl8VUDF18SqPxUwgdKHTxLPQ4LnwaDg+eFMdNgS9ugEMuGIr5n7G4cfvzHhmKQttxF5dV3Wy+I2mOAGj4vfv6XcSYbwTFnSuHeiG/YUBBStJEuQhwHbBRVWPzsUVkRrAdIrI0OO4bqUcxLciuS9uSyo9yaWmhBwILbwJpLIH+0TD9k8OXt4qXj7NWl7fZ8LhXLPS8FHqaR1sf3UbXb3ppafaYHJZBTnrKy8LR3/DmgsT5q5eugX1OgIlzmu6aSNYEtrzJet7rtqFrPOmhZ+IsmLPUvR+zo/sN+vpchvYfvwBn3+nW9Y1ykTdT5w8ZbdOCGirNcgiahZPGfR9ficcp9L4+OO7b7ri+Tlx949CTUgJpZlcOAU4HnhSRcLbvUmAugKp+BzgZ+AMR+Qh4D1itmuGZ8tgr3cRhtBNLEv1eBmgrKy/sNbg98iBU6C0U0ep/hsdudEVxbgk6A/mto1YH6x78G1h/XeN6n2iCTVq63U2m3c/rpI2YrzxW35ht3ziXS1WIPg36hBOpzbjgyaGoh2Mub57p7Mt//DSXLAXNZbPr/vDKhuZj6DZtu1w+bvShJzH1E7DTrOEG1lgvae5PPRt07+Mbf6dmeqapqzhOobew0MG51w6MlONe2CQ7OqClQlfV++NH1bDN1cDVzbZpyuixsHBl+u23K/R30/vzwoss7Ymz87yhethRhQ5DwvUficzlko2BIFzt8LXpMzW30yJLuEzaKSXr4z/CH9wiJ2H7ORdRZs263HTSWKJosl5D2z5u9KEnMWkOfLmDTOxmN8htTRR6XJJVg4Wer+FWjUzRrISPtB+8k34WePt2XsXGrMSdbA132xzF2XWXSwkW+szFroBYUiRMGF8cR1sWepdkOtCiDk2eJN1Qx02GwbPj11Wptvt2CvSh50XS3Flcka7t62Jk3cqH3gEVvlU3IbTQP3in+eOtT3S78EI487b0ta5jFbonwk6U2/APy/FYKWjX0s6SARtH0wJingziFHjZTY6T6Ga53WY3tWiP3ZAqdV+K0laUS+hDL1ihH3qhc73cHckob3aDjJb4gMbzI2eFXtErogXbE1K0tYU+/6hgn4Qol3mHDA/Tavm5/nE8RZinginThx5OEqUh4yx8KvY8Eg67pHFM0bT3Kk+KdpOmRkSCfD7sUn+ALLTrQx+1Q7LbKW9Gj3VzYhMDl9ipN7vwx2Yul+UxVVBaTYp2QI8q9NHx7+MIy1ImKfQsxPnrG1wuOVroZUa5hBEBaejUXxzH6T+CIy9r/I2ivsgqT4qCS8iJNhEpgnbOY79s66TdXKbtQPpGxMWS8TddsHJIBt1qS3fOXS60ccGxLoS0mcslTj+ZyyWCbym3crkkKfx23CNxx/J7hLbThiuRHnG5FImvsIe1/Grj4u3mDSCaMl8UzRS6/31nDcLLQWZ0qNBXfguWBiWA/2hjvvXS2yXrb9TX5yVrdamL0YTp7gVOISdZ6HFNd8J9QnJ+Eu99hd7KQo/Gn4fkJci9j3clL59dl1/1NuidOPQiaepyiUksynTsjN+3b1Q1FF6Upjdi7xzy45m3ZzF68uu0i33HhNdnO+d9iU9qrzwKb74ILzwwvKZLkj5IE7bYJr3vcmklEN/f7pMFjzS3AAALaklEQVRFGYTpuXGIDNVcjqvJ3TY9EuVSJA0ulxgfeic3vSnzs21/8XPuVTWaWujeujD5xQ+J7FYnryy0FX1WYlu6MDz071fAzZHWe0lP7KbQIzRY6C3cHIkulwxf/aw74NItyevDqIE0nXiqShUbIftW4xPRVPYO49Cz1iMZO2moEXmVaPakEc6FjB4Hy78Kq29q7HoUZq1WgY783112uficfadrgD1jcdB+z2tQkaSbzIcewfebv/Na8nYwdKJET5gsCmzUGKCJsg4zxfK00CsZK5zA1AXw+jP5H3fhb7tqfVseh9suGvL3QnuTotP3gbeDG3MRBabKoJlhsuBY14dz7kFu8nrhSvjwSDcROnPfain0TlwunRQ865S+PtcAO2yC/dYWuGqhe5/ocvGjXPJ1dVbQLEuBnzLeqvD7Lns7AS5d07g8TxfDx4GF7t+R91jW2TGnL3JFlmYsjq+fnDezDnCTOGt+kn3fdvZJw5hxTRpXtOFDX/41WHSCe5+1rGtVaWWY7LGsMRJp9A6uGUWllLlHmpv0xc+5UiGHXOD+D6+78bsUN660+OdkGpdLznNlvWmhD0xwdabHT289ETnvUFc9sciklDiXy+mxFYSzsfh33asb7DARTmzzxjFmnGviEG30kAdJFkw7cegzF8Mp18Pmu2H3DH1Eq0wV5z7aIYt1veNU12MgZNIc+OzV6fNJiiSVQi9O7famQgdXZzotsY1nc3zUWboGnr+3MUypyjHSRfD5hN6NnfIrr+2Z72bpJA59/vLOx1UVqhid1BFt/qYpO/oUjq/Qk+bUCrwJ1+T23gZ5CnXSHDj3/qHYVCM/ZnkRRjecDJvuCP6pcHGublIXC72MCJUi6MvocsmZ3rXQO6U2F0LN2edEuOdyeONZ2HyXe4XMLiBLtdeo23nc6/foBpdLiknRnKnZ2ZCBKmZGGvF8cb0LudthUuPyVq3BRgJ1OY/LiFApgjQ+9ALdZCPYQu91U2CEsXAlrH3BhYi+8FPXbi3sJjOSqY2F3kmmaIWwSdGSqM2FMMLoH915SGidsPO4WvjWd6LLxSZF86d20QHGiKTK3YdGImks9AJJpdBFZIWIPCMim0VkWHsZERkQke8H6x8SkXl5DzR3zLIx6sDA+LJHkC+97gptUOjdn7RvqdVEpB+4BjgWWAScKiKLIpudDfxaVecDfwFckfdAc8cUulEHxtSkhEEtJ0VzrL6akjRabSmwWVWfV9UPgJuBVZFtVgHXB+//BVguUtFb7aigjKgpdKMO9NfF5VKTSdE0cehFfnyKbWYBL3r/vxQsi91GVT8C3gSm5DHA3Nnt4OBNTSwCw4DeN1AmB7VlxtTIheTXnOoSXb29i8gaYA3A3LlzW2xdEKdcD/9zP0yYUc7nG0benLUOdprZersqs+oa2PdUmJqxTn0VWX0TbP0FzFySvM3nbynEXZZGob8MzPH+nx0si9vmJREZBUwE3ogeSFWvBa4FGBwcLMdEHpjgyooaRl2Y+6myR9A5A+OLKe5WBgtXtt4mbF6fM2me0x4G9hKR3UVkDLAauDWyza3AGcH7k4F7VOsyy2EYhtEbtLTQVfUjETkPuAPoB/5OVZ8SkW8A61X1VuA64J9EZDPwK5zSNwzDMLqIlGVIi8jbgN/mZirwesLmE3ETrSNxXSf7mkyT6aZMixpLHdZB/jIt47zo5roFqhrvgFfVUl446z7x/8i6a0fqug6PazKtgEwLHEvPrytCpiWdF11b10xevRLr9OMRvK7TffM+Zh3Wdbpv1v2KGksd1rWiHZmWcV5UQm5lulzWq+pg0v9G55hM88dkmj8m02w0k1eZFvq1Lf43Osdkmj8m0/wxmWYjUV6lWeiGYRhGvvSKD70URGRri/U/ERF7VMyAyTR/TKb506sy7bpCbyUoIzsm0/wxmeaLybM7mIXeAhFZJiL/7v1/tYicWeKQeh6Taf6YTPOnF2VaikIXkfEicreIbBCRJ0VkVbB8nohsFJHvichTIrJORMaWMcZew2SaPybTfDF5Fk9ZFvpvgBNVdX/gCODbXv30vYBrVHUf4P+A3ylpjL2GyTR/TKb5YvIsmLKq4wvwTRE5DNiGq6c+PVj3c1V9LHj/CDCv+8Nr4CMab3zdL3KcDpNp/phM86WX5Am9IdMGyrLQTwOmAQeo6hLglwwJ631vu48p76YT8gKwKOibOglYXvJ4kjCZ5o/JNF96SZ7QGzJtoCyhTQReVdUPReQIYLeSxpFIUNf9fVV9UUR+APwM+DnwaLkjS8Rkmj8m03ypvDyh52TaQLc7Fo3C3YlvAH4sIk8C64H/7uY4UrIP8ByAql4CXBLdQFWXdXlMwzCZ5o/JNF96TJ7QAzJNpFnlsbxfwL7Af3XzM9sc57nA08AxZY/FZGoy7XWZ9oo8e0mmSa+upf6LyLnA+cAFqrquKx9ac0ym+WMyzReTZ3exWi6GYRg1wTJFDcMwakJhCl1E5ojIvSLydJD99aVg+WQRuVNEng3+7hwsFxH5SxHZLCJPiMj+wfIjROQx7/UbETmhqHFXmbxkGqy7MjjGxmAbSfrcOpOzTK8QkZ8Fr98r6zuVTRsyXSgiD4jI+yJyUeRYK0TkmUDea8v4Pj1FgZMLM4H9g/cTgE3AIuBKYG2wfC1wRfB+JXA7Lvng08BDMcecjGtCPa7syYcyXnnJFDgY+Cmu6Xc/8ACwrOzv1+MyPQ64Exc5tiPwMLBT2d+vR2S6C3AgcDlwkXecfly0yR7AGOBxYFHZ36/Kr8IsdFXdoqobgvdvAxtxmWGrgOuDza4HQmt7FfCP6ngQmCQiMyOHPRm4XVXfLWrcVSZHmSouoWMMMACMxiV5jDhylOki4D5V/UhV3wGeAFZ08atUhqwyVdVXVfVh4MPIoZYCm1X1eVX9ALg5OIaRQFd86CIyD9gPeAiYrqpbglW/YCj1dxbworfbS8Eyn9XATYUNtIfoRKaq+gBwL7AleN2hqhu7MOxK0+F5+jiwQkTGichUXK2SOV0YdqVJKdMk0ugEw6PwxCIRGQ/cggtbest31aqqikiqMJvACvokcEchA+0hOpWpiMwH9gZmB4vuFJHPqOp/FDXmqtOpTFV1nYgcCPwn8BrOjfVxgUOuPHld+0Z6CrXQRWQ07ge9QVV/GCz+ZehKCf6+Gix/mUaLZnawLOQU4EeqGn0sG1HkJNMTgQdVdauqbsX5hA/qxvirSF7nqaperqpLVPVonI99UzfGX0UyyjSJVjrBiFBklIsA1wEbVfUqb9WtwBnB+zOAf/OW/34QRfBp4E3v8QzgVEa4uyVHmf4vcLiIjAouvMNxfs4RR14yFZF+EZkSHHMxsBgYkYk0bcg0iYeBvURkdxEZg3O53pr3eGtFUbOtwKG4ybcngMeC10pgCnA38CxwFzA52F6Aa3Cz2k8Cg96x5uHuzH1lzyKX+cpLprjoge/ilPjTwFVlf7cayHSHQJZPAw8CS8r+bj0k0xk4//hbuFroLxFECAX7bQrkfVnZ363qL8sUNQzDqAmWKWoYhlETTKEbhmHUBFPohmEYNcEUumEYRk0whW4YhlETqtCI1TAqhYh8HdgKvA6sU9VXyh2RYaTDLHTDSOZMYNeyB2EYaTGFbhiAiFwmIptE5H5gQbB4ELhBXB3+sSUOzzBSYS4XY8QjIgfg0sqX4K6JDcAjuM70F6nq+hKHZxipMYVuGPAZXOG3dwFExOqFGD2JuVwMwzBqgil0w4D7gBNEZKyITACOD5a/jWuhZhg9gblcjBGPqm4Qke/jug69iivbCvAPwHdE5D3gIFV9r6QhGkYqrNqiYRhGTTCXi2EYRk0whW4YhlETTKEbhmHUBFPohmEYNcEUumEYRk0whW4YhlETTKEbhmHUBFPohmEYNeH/ATq+HoA1K5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700069"/>
            <a:ext cx="3550516" cy="330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801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Month-wise Resampling</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1" y="1336578"/>
            <a:ext cx="5677893" cy="369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545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Day-wise Resampling</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64" y="1316010"/>
            <a:ext cx="5760708" cy="375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66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38100" indent="0">
              <a:buNone/>
            </a:pPr>
            <a:r>
              <a:rPr lang="en-IN" sz="6600" b="1" dirty="0" smtClean="0"/>
              <a:t>Introduction</a:t>
            </a:r>
            <a:endParaRPr lang="en-IN" sz="66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449799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Hour-Wise Resampling</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1" y="1288560"/>
            <a:ext cx="5821680" cy="379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439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 Matrix</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 y="1372553"/>
            <a:ext cx="4738190" cy="36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087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Correlations</a:t>
            </a:r>
            <a:endParaRPr lang="en-IN" dirty="0"/>
          </a:p>
        </p:txBody>
      </p:sp>
      <p:sp>
        <p:nvSpPr>
          <p:cNvPr id="3" name="Text Placeholder 2"/>
          <p:cNvSpPr>
            <a:spLocks noGrp="1"/>
          </p:cNvSpPr>
          <p:nvPr>
            <p:ph type="body" idx="1"/>
          </p:nvPr>
        </p:nvSpPr>
        <p:spPr>
          <a:xfrm>
            <a:off x="358140" y="1327350"/>
            <a:ext cx="8084819" cy="3145500"/>
          </a:xfrm>
        </p:spPr>
        <p:txBody>
          <a:bodyPr/>
          <a:lstStyle/>
          <a:p>
            <a:pPr marL="76200" indent="0">
              <a:buNone/>
            </a:pPr>
            <a:r>
              <a:rPr lang="en-IN" sz="1800" b="1" dirty="0"/>
              <a:t>I</a:t>
            </a:r>
            <a:r>
              <a:rPr lang="en-IN" sz="1800" b="1" dirty="0" smtClean="0"/>
              <a:t>f </a:t>
            </a:r>
            <a:r>
              <a:rPr lang="en-IN" sz="1800" b="1" dirty="0"/>
              <a:t>processing all the original data, the runtime will be very costly, but if processing data with large time-scale samples (e.g. monthly), it will affect the model's productivity</a:t>
            </a:r>
            <a:r>
              <a:rPr lang="en-IN" sz="1800" b="1" dirty="0" smtClean="0"/>
              <a:t>.</a:t>
            </a:r>
          </a:p>
          <a:p>
            <a:pPr marL="76200" indent="0">
              <a:buNone/>
            </a:pPr>
            <a:endParaRPr lang="en-IN" sz="1800" b="1" dirty="0"/>
          </a:p>
          <a:p>
            <a:pPr marL="76200" indent="0">
              <a:buNone/>
            </a:pPr>
            <a:r>
              <a:rPr lang="en-IN" sz="1800" b="1" dirty="0"/>
              <a:t>From Correlation Matrix, it is seen that </a:t>
            </a:r>
            <a:r>
              <a:rPr lang="en-IN" sz="1800" b="1" dirty="0" smtClean="0"/>
              <a:t>'Global Intensity</a:t>
            </a:r>
            <a:r>
              <a:rPr lang="en-IN" sz="1800" b="1" dirty="0"/>
              <a:t>' and </a:t>
            </a:r>
            <a:r>
              <a:rPr lang="en-IN" sz="1800" b="1" dirty="0" smtClean="0"/>
              <a:t>'Global active power</a:t>
            </a:r>
            <a:r>
              <a:rPr lang="en-IN" sz="1800" b="1" dirty="0"/>
              <a:t>' correlated. But 'Voltage', </a:t>
            </a:r>
            <a:r>
              <a:rPr lang="en-IN" sz="1800" b="1" dirty="0" smtClean="0"/>
              <a:t>'Global active power</a:t>
            </a:r>
            <a:r>
              <a:rPr lang="en-IN" sz="1800" b="1" dirty="0"/>
              <a:t>' are less correlated.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3738431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Correlations based on Month, Hour and Day wise sampling</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AutoShape 2" descr="data:image/png;base64,iVBORw0KGgoAAAANSUhEUgAABRQAAAE5CAYAAADhm6wTAAAABHNCSVQICAgIfAhkiAAAAAlwSFlzAAALEgAACxIB0t1+/AAAADh0RVh0U29mdHdhcmUAbWF0cGxvdGxpYiB2ZXJzaW9uMy4yLjIsIGh0dHA6Ly9tYXRwbG90bGliLm9yZy+WH4yJAAAgAElEQVR4nOzdd3wUxfvA8c9zd6kkIQmBBAgiXXqvFopSRBH8WlFRbCiKoiiKDVEsiP5QsSEqCir2hooKgojSq1SltwSSkJBeLnc3vz92k1wqgVxyIcz79cqLu93Z3efuuH1uZmdmRSmFpmmapmmapmmapmmapmlaeVi8HYCmaZqmaZqmaZqmaZqmaWcO3aCoaZqmaZqmaZqmaZqmaVq56QZFTdM0TdM0TdM0TdM0TdPKTTcoapqmaZqmaZqmaZqmaZpWbrpBUdM0TdM0TdM0TdM0TdO0ctMNipqmaZqmaZqmaZqmaZqmlZtuUNS0M4iIKBFpXsq60SLyd1XH5C0i8pGIPGc+vlBE/vN2TJqmaWcyETlHRNJFxGo+XyYid3g7rqrinmNFZJaIPOXtmDRN085mZdV9ahoR6SciR9yebxeRfl4MSdNOSjcoatppEJEDImIXkYgiyzeZie9cDxzjrKrIVYRS6i+lVCtvx6FpmuZNZm7KEpE0EUkWkZUicreIlOv3nlLqkFIqSCnlrOxYqzul1N1KqanejkPTNK26MHPMJUWWnVUdGqqSUqqtUmqZt+PQtLLoBkVNO337gZF5T0SkPRDovXA8Q0Rs3o5B0zRNO23DlFLBQGNgGvAo8IE3A9J5RdM0TTsVns4beT3vNU3zLN2gqGmn72PgZrfntwDz3AuISG0RmSciCSJyUESezOspkndFT0ReEZETIrJfRC411z0PXAi8aQ4/e9Ntt5eIyG6z98lbIiJFAzOX/1+RZQtE5MGSXojZq/JeEdkN7DaXXS4im916uXRwK/+oiMSYvWD+E5GLzeU9RGSVuc1REXlTRHyLHOceM/40EZkqIs3M/aeKyJd55fO6/YvI4yJy3LwqemMp8RcdInBARB4WkS0ikiIiX4iIv9v6R8z4YkXkjrNpOIWmaWcHpVSKUmoBcB1wi4i0AxCRy8ze9KkiclhEpuRtIyLnmufDQhU5EfEVkSTzwlnesnoikikidYse28xvK0TkVRFJBKaIiJ+Z7w6JSJwYQ4oDzPIRIvKTmTuSROQvt1w5SUT2mjljh4hcWcpxkkVkn4j0MZcfFpF4EbnFrfxH5nEXm/v7U0Qal/T+SeFpNfLy0UPmPo+KyK1uZeuIyI/me7pORJ4T3WNH07SzkIi0FmOUVbIYQ3avcFtXaPSVFOndWFJ9xG1ddzN3WN2W/U9E/ikljo9E5B0RWSgiGUB/EWkgIt+IUS/bLyL3u5XvISLrzfN4nIjMcFv3lYgcM+sUy0WkbZHjvC0iv4hRZ1shIlEi8poY9bt/RaSzW/kDIvKYmc9OiMiH7nWUIq8hv0eoiEwRo540z8xf20Wkm1vZLmZuTzPj/SIvh2laZdINipp2+lYDIWbitALXA58UKfMGUBtoCvTFaIC81W19T+A/IAKYDnwgIqKUegL4CxhnDj8b57bN5UB3oANwLTC4hNjmAiPdKmQRwCXA/DJezwgznjZm4psD3AXUAd4FFpgVwlbAOKC72QtmMHDA3IcTeNB8Pb2Bi4F7ihxnMNAV6AU8AswGbgIaAe1w6/UJRJn7aojRYDvbPH55XAsMAZpgvFejzfdiCDDBfD+aA/3KuT9N07QzjlJqLXAE4yIVQAZGLgoFLgPGisiIk+zDDnyOca7OMxJYopRKKGWznsA+IBJ4HqO3ZEugE8a5tyEw2Sz7kBljXbP844Ay1+01Y68NPAN8IiL1ixxnC0aumm/G2d08xk0YF+aC3MrfCEzFyC2bgU/Leu1uoswYGgK3A2+JSJi57i2M9zUKI1fdUuIeNE3TajAR8QF+BBYB9YD7gE9P4bc7uNVH3BcqpdYBicAgt8WjKNKZo4gbMPJPMLDSjO0fjPP4xcADIpJXj3odeF0pFQI0A750288vQAvzNW2keN64FngSI6/kAKvMchHA18CMIuVvxKgPNcPIi0+W8RrcXYGR40KBBcCbYFz0A74DPgLCgc+AK0vehaZ5lm5Q1LSKyeulOBDYCcTkrXBrZHxMKZWmlDoA/B9G8stzUCn1njlf1VygPkZlqizTlFLJSqlDwB8YlbNCzApkCkayxIxjmVIqroz9vqiUSlJKZQFjgHeVUmuUUk6l1FyMBNkLo9HQD6Ph0UcpdUAptdc87gal1GqllMN8ve9iNKS6m66USlVKbQe2AYuUUvuUUikYCbtzkfJPKaVylFJ/Aj9jJO3ymKmUilVKJWH8gMh7n64FPlRKbVdKZQJTyrk/TdO0M1UsRiUDpdQypdRWpZRLKbUFo+JR9DxdkrwLVXm94kdh5MBSj6mUekMp5QCyMfLKg2aeSQNewMhNALkY+a+xUirXnBdXmfF+ZZ7LXUqpLzB6rfRwO85+pdSHZh79AuPi1LNm3lgE2DEaF/P8rJRarpTKAZ4AeotIo3K8/lxzv7lKqYVAOtDKzPVXAU8rpTKVUjvM90rTNK0m+t7sfZgsIsnA227regFBGHUVu1JqKfAThTsLnIx7faSouZgXtkQkHKNRrqzOEj8opVYopVxAe6CuUupZM7Z9wHsUzkPNRSRCKZWulFqdtxOl1ByzLpeDUW/oKCK13Y7znVkHysZo2MtWSs1zy0tF6zZvKqUOm3WU5yn/+/O3Umqhud+PgY7m8l6ADaPuk6uU+hZYW859alqF6AZFTauYjzGufo2m+BWyCMAHOOi27CDGVbE8x/IemI1bYCTishxze5xZRvn8pGv+W1bFD+Cw2+PGwENFfjA0AhoopfYAD2Ak1HgR+VxEGgCISEsxhq0dE5FUjApjROHD4N6omVXCc/fXc0IpleH2/CDQ4CSvI09p71ODIq/V/bGmaVpN1BBIAhCRniLyhznkKwW4m+Ln6WKUUmswzqX9ROQ8jEa6BWVs4n5urYsxx/AGt5zyq7kc4GVgD7BIjGHLk/I2FJGbpWD6jWSMnuzu8RbNIRS5eFY0r+THpZRKx3hfypNXEs3G0Tx5eaUuRkVO5xVN084GI5RSoXl/FB6J1AA4bDbg5Sla9zmZss6fnwDDRKQWRgeBv5RSR8u5r8ZAgyJ1m8cp6MhxO0ZvwX/NqSsuB6ODiIhME2PqjVQKRmWVlYfKykFF46pI3cZfjClKGgAxeRfiSjiGplUa3aCoaRWglDqIcXOWocC3RVYfx7ja5T4/0zm49WI82e4rGN4nwHAR6Qi0Br4/heMdBp53/8GglApUSn0GoJSar5S6AOO1KeAlc7t3gH+BFuaQgceBYnM8noIw80dDnnMwetpUxFEg2u15eXqmaJqmnZFEpDtGZS5vnqr5GA2BjZRStYFZlP88nXehahTwtdkbozTuOeU4RqWqrVtOqa2UCgIwe348pJRqijGka4KIXCzG/IbvYUyzUcesvG47hXhLkn/ON4dCh1OxvJIAONB5RdM0LRZolDflksm97pNB4RtYRpWwj1LrP0qpGIzhxP/j5L3ki+7rMEaPdve6TbBSaqi5791KqZEYw5pfAr426yA3AMMxpkqqDZxr7s8jeQjP1W0auo0gKHoMTas0ukFR0yrudmBAkZ50mN3RvwSeF5Fgs2I0geLzLJYmDmPuxdOilDoCrMNItt+UMnSgNO8Bd5s9WUREaokxkX+wiLQSkQEi4ocxjC0LyLsSGQykAulmD5axpxu/m2fEuCHAhRjzR35Vwf19Cdxqzn0ZCDxV4Qg1TdOqGREJMXtYfA58opTaaq4KBpKUUtki0gOjslRen2DMy3QTZc9bVYjZW+U94FURqWfG1zBv7ioxbgLW3KwMpWBMreECamFUCBPMcrdi9FCsiKEicoE559RUYLVS6rR7cpi5/luMG88Emrnv5pNspmmaVhPl9WR/RER8RKQfMAwjD4Exb+3/zHNlc4w61KmahzEHe3uKd+Yoy1ogTYwbSwaYPQ/bmRfdEJGbRKSuma+SzW1cGDkzB2P+xkCM0VcVda+IRJvDtp/AGBZdEasw8uY4EbGJyHAKTw2iaZVGNyhqWgUppfYqpdaXsvo+jKtx+zB6h8zHuNlJebwOXC3GHcBmnmZ4czES7smu4BVivp47MSb7PYExFG20udoPY3L94xhd7+sBj5nrHsaonKZhVB4rmiCPmcePxZgA+W6l1L8V2aFS6hdgJsb8k3swbq4Dxo8FTdO0M92PIpKG0RvjCYzJ4N1vBnYP8KxZZjKFJ54vk9nwthGjke+vU4zrUcxzrjls7Hcgb6L+FubzdIyK0dtKqT/M+Qj/z1wWh5HPVpzicYuaDzyNMdS5K4VvNHO6xmH0XDmGkW8/Q+cUTdPOMsq4gdcw4FKMesLbwM1uv91fxZjXNg6jjlLem2K5+w5jhNR3btNFlSc2J0bHhE4Yo8uOA+9jnLvBuJHjdhFJx6iDXW92xpiHMSw5BthBQb2hIuZj3LhmH8aNxyp0N2bzff8fRgNtMkZe+wmdh7QqIIWH2muaVpOIyEUYPUoaqzPsy25e1fxEKRV9srIVPE5rjCF0fkXmx9I0TdOKEJE5GDdcKe9dKasNEfkIOFLZsYvIS0CUUkrf7VnTNM3DRGQvcJdS6ndvx3KqROQAcEdlxy4ia4BZSqkPK/M4mqZ7KGpaDSUiPsB44P0zrTGxsonIlSLiJyJhGPOk/KgbEzVN08omIudi9IL4wLuRVC8icp6IdDCnCOmB0UvkO2/HpWmaVtOIyFUYveSXejuW6kRE+opIlDnk+RagA8bNzzStUukGRU2rgcxed8lAfeA1L4dTHd0FxGMMM3DimbkeNS8TkTkiEi8i20pZLyIyU0T2iMgWEenitu4WEdlt/uleRZpWhIhMxejN/bJSar+346lmgjHm8srAmOrj/4AfvBqRViV03tG0qiMiyzBuAHlvkTtJa8YUIv9g1P8eAq4+yR2wtTNQdcw5esizpmmaViOYQ/zTgXlKqWI3bhCRoRjzmg4FegKvK6V6mpNirwe6YVz13gB0VUqdqLLgNU3TtDOOzjuapmlaVamOOUf3UNQ0TdNqBKXUcowbLZRmOEYCVkqp1UCoiNQHBgOLlVJJZmJdjDE5t6ZpmqaVSucdTdM0rapUx5yjGxQ1TdO0s0VDjDvf5jliLittuaZpmqZVhM47mqZpWlWp8pxj88ROtDNT7vF91Xa8+13dHvF2CKWaeXWut0Mok9+kV70dQqkcSz/xdghlq85TQNRv7O0IyhRw0Wip6D5Odk7yrdvsLmCM26LZSqnZFT2uVnWqc97Z2W28t0MoVVBwjrdDKFWjP2Z5O4Qy5X7ykrdDKJVKz/B2CKWydO/l7RDKFDB4XIVzDui8U9NV55yTMf4Ob4dQppdXRHk7hFJNWf+ct0Molf29Z7wdQtnSM70dQaksPXt6O4QyBVzxsK7rlEA3KGqapmnVg8tZ5mozoVYkqcYAjdyeR5vLYoB+RZYvq8BxNE3TtDOBzjuapmlaVamBOUcPedY0TdOqB6ej7L+KWwDcbN4BrReQYt4B7zdgkIiEiUgYMMhcpmmaptVkOu9omqZpVaUG5hzdQ1HTNE2rFpRyVWh7EfkM4+pbhIgcAZ4GfIx9q1nAQoy7nu0BMoFbzXVJIjIVWGfu6lmlVFkTHmuapmk1gM47mqZpWlWpiTlHNyhqmqZp1UMFr8wppUaeZL0C7i1l3RxgToUC0DRN084sOu9omqZpVaUG5hzdoKhpmqZVD87qfcMjTdM0rYbReUfTNE2rKjUw5+gGRU3TNK16cFVsGICmaZqmnRKddzRN07SqUgNzjkcbFEUkEngV6AWcAOzAdPPxw0qpy8vYdgqQrpR65RSOl66UCqpQ0AX7GgHsUkrtMJ8/CyxXSv3uif3XZE++MIPlK9YSHhbK95/M8nY43PD0bbTv3xl7lp0PHn6TQ9v3FyvzyOfPEFo3FHuOHYD/GzWVtMRUj8dibdUZv+F3gsVC7prF5P7xTcnl2vcm4JZJZL72EK4jeyAwGP+bH8XaqDm565di/67q7xbv7c91xe5Ypv+8HpdSXNm1Obdd1LZYmd+2HuTdP7YAQsuoUKZdewEAR5MzeOb71cSlZCICb4zqT8Mwj5wqCmJbuMGIrUuzkmPbdpB3/9haENs15xfE9sOagthu6ufR2ABWbNvL9M9/x+VyceWFnbjt0t6F1r/8xe+s+/cgANn2XJLSMvl75gTW/XuQl78oOOUdOJbItDEjGNC5pUfjK406xWEAOuecnbxxbgrq24WGk+8Eq4WkLxaT8M7XhdaLr41GMyYQ0K4ZzuQ0Do6bTu6ReAI6tiD6xXFmISHutfmk/rYaAEtILaKn3Yd/q8agFEceeZ3Mjf9VONaA87tR59GxiNVC6re/kvLBF4XW+3dtT51H7sa3ZVPiH3mBjMV/5a+Leud5/Dq0JnvTNuLGTa5wLKfC2znH0rgtvn2vBYsFx7a/cawvPFe5tU1vfC+4CpWRDEDu5j9wbl9RUMDXH/9RU3Du3Uzuss89Hp+1aQd8B48CseDYvIzclT+WXO687vhfPZ6sD57CdXQ/WKz4Xn4H1qhzjde25e9Stz1dK3YcZPq3y3G5FFf2bsNtA7sVWv/yt3+xbvcRALLtDpLSM/n7pbuITUplwvsLcSmFw+li5EUduOaC9h6N7WR03tF5pzy8fX6ydehOwKhxYLFgX7aQnB8/K7Te9+Jh+A0cDi4XKjuLzA9m4Io5iASFEDj+aWxNz8O+/Dey5s6slPgue/pmWvXvRG6WnW8enkXs9gPFytwy91GC64VisVo5uO5fFjz1IcqlqN+mMVc8fxs+fj64HC4WPPUhR/7ZWylxFuXtz9WdtWl7fC+50ThPb/6T3NU/F1pva38BvgOuw5V2AgDHhiU4/vmz8uJp0Qnfy2414lm/hNzl35dcrm1P/G94mKy3H8UVsy9/udSOIGD8q9iXfonjb8/mnKJW/HuY6QtWGTmoRytuG9Cp0PqXF6xi3Z5YALJzHSSlZ/P31FsqNabSnGrOORN4rEFRRAT4HpirlLrBXNYYuAIjyVZ3I4CfgB0ASqmq/SVdCUTEppSq9P+1I4YO5IarruDxqeX+fVRp2vfrTGST+jzW7z6adm7Bzc+P4bkRj5VYdvYDMzmwtRITlljwu/IusmY/jUpJJGD8Kzh2rEXFHS5czi8A3wuH4TzoVpF02LH/+imW+o2xRJ1TeTGWwZufq9Pl4sUf1zFr9AAiQwK5cdav9D0vmmb1aueXOZiYypzl2/nozkGEBPiRlJ6dv+7Jb1ZyR9929G5en8ycXIzTkwdj+2k9s24ZQGRIADe++1spse3gozsGERLgWzi2b1dxx0VtKyW2/PjmL2LWg9cTGRbCjc9/RN+OLWjWICK/zMTrLsl//NmS9fx7OA6A7uc15sunbwcgJSOLYY/PonebJh6Nr0ynMFGxzjnVT43NORYLDZ+9m/03PUXusUSaL5hB6uI15OwpOJeHXzsIZ0o6//W7i9rDLqT+pNEcGjed7P8OsXvYg+B0YasbRstfZrLj97XgdNHg6TtJ/3Mjh+6ZhvjYkAA/j8Qa8cQ4jo6ZhOPYcRp+/gaZf6wid9+h/CKOo/EkPPUKtW+5utjmyR99hcXfn+BrhlY8llPk1d8SIvj2H0nOt6+h0k/gP/IxnPu2oJKOFirm2LW+1MZCn95X4IrZXXnxXXoL2Z9OQ6Um4X/7szh2bUAdjy1cztcfnx6DcR7Zk7/I2roHYrWRNfsxsPkScPdLOLavQqUc90hoTpeLF79axqx7RxAZGsSNr3xB33ZNaVY/PL/MxP9dmP/4sz//4d8jCQDUDanFvAevwdfHSmaOnatenE/f9k2oV9uzF9nKpPPOGa3G5h13YiFg9HgyXpyIKymB4KnvkLtxJa6Yg/lF7CuXYF9iNNrYuvQh4MaxZEyfhMq1k/3Vh1gbNcEaXTm/51r260REkyhm9JtAo87NueL525g1ovh/rc/vnUlOehYAI995gHaX9WLrj6sYPGkkf7z+LbuW/UPLfp0Y/NhIPrj+uUqJtahqU4cVwXfQzWR/Pt04x4+egmP3JlRi4XO8Y+da7Is+roJ4LPgOu53sD6ca8Yx9EcfO9aiEI4XL+frj03sozkO7iu3Cd+gtOHdtqvRQnS4XL363glljhhJZuxY3zvyevm0b0ywyLL/MxCsKOlZ89vc2/o1NrPS4SlXBm7JURxYP7msAYDfvLgOAUuqgUuoN90IiEi4i34vIFhFZLSId3FZ3FJFVIrJbRO40yweJyBIR2SgiW0VkeHmCKWs7EbnZPP4/IvKxiPTB+DHwsohsFpFmIvKRiFwtIkNE5Cu3bfuJyE/m40FmvBtF5CsRKfUXkIgcEJHpZixrRaS5ufxcEVlqxrNERM4REauI7Ddv9x0qIk4Rucgsv1xEWohILRGZY+5rU97rE5HRIrJARJYCS8rzXlVUt07tqR0SXBWHOqnOg7qz8ttlAOzbtJvA4EBq1w31SiyWc1rgSjyGSooDpwPH5r+wte1RrJzv4Buw//ENOOwFC+05uA7shFx7sfJVxZuf67YjiTSqE0x0eDA+NiuD2zdm2c7CDbHfrt/DdT1bEmJWwsOD/AHYG5+C06Xo3bw+AIF+PgT4eq4z9rYjiTQKDyI6PKggtn8LJ9hv1+/lup4tCAnwrdLYALbtj6VR3TCi64YZ8XVvzbLNxRN9nl/W7WBIjzbFli/e8C/nt2tKgJ+PR+MrkzO37L/CdM7ROadKBHZqgf3gUeyH41C5DpJ/XE7IoJ6FyoQM6smJb4yXn7JwBUF9OgKgsnPAafx4FD9fjLmywRIcSFCPdiR9scgol+vAlZpR4Vj92rci91AsjiPHwOEg45c/qdW/T6Eyjtg47Lv2gxmLu+w1m3FlZFY4jtPhzZxjiWqCSolHpR4HlxPHrvVYm3Us9/ZS7xwkMATnoR2VE1+DZriS4lDJCeBy4ty+GlvLrsXK+fa9mtyVPxU/X/r4gVjAxxecDlROlsdi23YwjkZ1Q4mOqG3knC4tWbZ1X6nlf9mwiyFdjV7vPjYrvj5WAOwOZ/73o0rpvKPzTjl48/xkbXYerrgYXAlHwenAvnopPl0Ln9fJKjhvi58/YH6XcrJx7tpWqfWJ1oO6sulbo6f74U178A8OJLiEuldeY6LFZsXmYyuUg/yCAgDwDwkgLa7q2uarSx3W0qAprhNu5/ida7C17OK9eKKb40o6hjoRD04Hzi0rsLXuVqyc7yXXk/vXD+AofK60tu6O60Q8rvjDxbbxtG2HEmgUEUJ0nRAjB3VqxrLtB0st/8vmvQzp1KzS4yrVqeWcM4Ina7JtgY3lKPcMsEkpNUJEBgDzgLx+qR0whhDUAjaJyM9APHClUipVRCKA1SKyQJ38V0d2SdsBbYAngT5KqeMiEm7eRnsB8JNS6mvAvdfQ78BsEamllMoArgM+N/f5JHCJUipDRB4FJgDPlhFTilKqvYjcDLwGXA68gXGlc66I3AbMNN+b/8xYm2C8rxeKyBqgkVJqt4i8ACxVSt0mIqHAWhHJG7LQBejgqVuBn0nCIuuQ5HbVIelYEmFRdUhJSC5W9raX78HlcrHhlzX8+MbXxdZXlNSug0ou6AGgkhOxNC48dNTSsCmW0AjsOzdAvys9HsOZKj41i6jagfnPI2sHsvVI4atJB4+nAXDLe7/hcinuHtCB81s04ODxVIL9fZgwfzkxJ9Lp2SyK8YM6YbV45vpJfFoWUbVrFcQWEsjWI4V7ehxMzIttES6luLt/eyO2RDO2z5YTcyLDiG1gR4/FBhCfnE5UeEhBfGHBbN0fW2LZ2MQUYo8n0+O8xsXW/bZ2J6MGdvdYXOVyavOK6Jyjc06V8ImsQ25swXc892gigZ1all7G6cKZloE1LATniVQCOrWk0fTx+DSsy+EJM8DpwrdRJI7EFKJfeYCA1ueStXUvMc/MRmXlVChWW70IHMcS8p874hLw63BehfZ5NpBaoai0gkqsSjuBJap4bx5biy5YG7bAlRxH7p9fodJPAILvRVdj/3UOlnNaV058wWGo1IKvl0pLwtKgcIXIEnUuEhKOc89mfHpflr/cuXMttpZdCHzgTfDxxb74U8iueON1nvjkDKJCC9qYIkOD2HrwWIllY5NSiU1KpUfL6Pxlx06kcd+7P3I4IYUHhp9ftb0TQecdg8471ZglPAJXYnz+c1fScWzNip9rfAcOx+/SaxCbjfTnH6qy+EIiw0iJLfgYUo8lERIVRloJda/R8yYR3bEZu5ZtZtvCNQD8/Mw8Rs+bxJDHb8RiEd69akpVhV5tSNDJz/EA1lbdCGjUClfSMey/z0elVc5/fwkJR6UU1LtUahKWRi0KlbE0aILUroPzv434XHBFwQpff3wuGkH2h1PxuWBYpcTnLj61SA6qXYuth+JLLBt7Io3YpDR6NG9Q6XGVqgbOoejJHoqFiMhb5lWxdUVWXQB8DKCUWgrUEZG82u8PSqkspdRx4A+gByDACyKyBSPhNQQiyxNCKdsNAL4yj8HJEpHZjf5XYJiI2IDLgB8wfgy0AVaIyGbgFqB4rbywz9z+zet72xuYbz7+GOP9AfgLuMj8e9Fc3h3Iez8HAZPMYy8D/IG8sbGLS3tdIjJGRNaLyPr3531WUpGzwuzxrzN5yENMu+YpWnRvTZ//9a36IETwu+I2cn78sOqPXQM4XS4OJabx/m0DmXbtBTz7/RpSs+w4XYpNBxOYMKQzn949hJgT6SzYVHpviUqLLSmN92+7hGnXnM+zP6wtHNvgLnx612AztuJzfFaV39bu4JIu5xVr0ExITmdPTDy92zat2oCcjrL/yqBzTom8nnNA552szbvYNehe9lwxgXpjr0H8fBCrlYB2zUj8ZCG7L3sAV1Y29cYWH4KsVR/OfVvImvM42Z9OxXVoJ76DRwNg69gX5/5tqPTileeqI/gOvBH77/OLrbE0aArKRebr95H55gR8eg1FQut6IUb4bcNuLunUvFDOiQoL5qtJN7Bg8ih+XLuTxNQq7uWEJ6IAACAASURBVCGr806Nyztna86xL/6BtAk3kfX5bPxH3OTtcEr00c3TmNbjHqy+PjTtY8w/3uOmS1g49WNe7nMfP0/9mCtfGuPlKKsnx55NZL39EFkfPIlz/zb8Lr/Te8GY03DYf5lXbJXvgGvIXfET2LNL2NC7ftu8l0s6NPFoR45TVoGcU115sofiduCqvCdKqXvNK1vrT2EfRa/EKeBGoC7QVSmVKyIHMBLKyZzudiX5HBgHJAHrlVJpYlzWW6yUGnkK+1GlPC7JcmAs0ACYDEwE+mEkXzB+RFyllCo0g7uI9ARKvfSslJoNzAbIPb7PC2NLPG/AqCFcNPJiAPb/s5fwBnXy14VHhXPiWPF5EpLjjN8g2RnZrFnwF006Nmflt56d2FalJCKhBfPWSWidQld78AvAEtWYgLHGPCESHIb/rU+Q/eHzxo1ZzmL1QgI4llJQqYhLyaRecEChMpG1A2kXHYGP1ULDsCAaRwRzKDGNyNqBtKofRnS4MYShf+tothw+zpXFR4edXmzBARxLKfiKxaVmUi8ksFCZyJBA2kXXKYitTjCHktKIDAmkVVQY0eHGlbT+50Wz5chxrsRzXe/rhQZxLKngBkNxJ9KoF1rycI5f1+3ksRsGFVu+aP1O+nduhY/N6rG4ykO5Tqmrv845J+f1nANnft7JjUvEx20OUp/6dciNSyyxTO6xRLBasAbXwnmi8I2+cvYewZWZhX/LxuQeO07useNkmdMRJC9c4ZEGRUf8cWxRBY1Ftsi6OOO8OFfQGUJlJCPBBfMtSXBY/s1X8rn16nNs+xufC4zTj6V+UywNWmDr2Bfx8QeLFXJzyF3xnefiSzuBhBTMSSjB4YV6VOLnj6VuNP6jnjDWB9XG79oJ5Hw5A1u7Pjj3bgGXEzJTcR7ehaV+U5zJCUUPc1rqhdbiWHJ6/vO45PRSexn+unEXj13Tr+T91A6ief06bNwby8DOzT0SW3novJOvxuSdMz3nFOVKOo6lTr3855bwCFwnSv/+5q76g8BbH4B3Ky+mnqMG0n1kfwCO/LOP2g0Kzk8hUeGkHit92LIjJ5edizfQZmA39v69jS5XXcTPzxgNU9t+XsOV07zYUOYlKv0k53iALLcc9M+f+Pa/rvLiSU1CahfUp4v2WMQ3AEtkI/zvmGKsDwrF76ZHyfnkJSyNWmBt1wuG3IT41zKGtjtycaz+tVJirRdSJAelZFDPbSSZu1837+OxK8+vlDjK6xRzzhnBk82zSwF/ERnrtiywhHJ/YSRARKQfcFwplfere7iI+ItIHYyEsg6oDcSbibI/J78ylqe07ZYC15jHQETyvr1pQGmTKPyJ0bX+ToyEC7AaOF8K5gepJSInuxXqdW7/rjIfrwSuNx/fSEESXQv0AVxKqWxgM3AXRvIF+A24z0z2iEjnkxy7xlr68a9MGTqRKUMnsmnRWvr8rx8ATTu3IDMts9hwZ4vVQlCY8VFbbVY6DuhKzC7Pz/HgOrwbS0R9JLweWG3YOl2Ic/vaggLZmWQ8PYrMF8aQ+cIYXIf+042JprYN63AoMY2YE+nkOpz8tvUgfc+LLlSmf+tGrN9v3EzkREY2B4+nER0eRNuG4aRl2UnKMK6Mrd0XR1O3G6Z4JLakorE1LBJbNOsPxBfElphGdJgZW7ZbbPvjaFrXc7EBtD23AYfiTxCTkGzEt24nfTu2KFZu/9FEUjOz6disYbF1v67dwaUlzKtY6Vyusv8K0zlH55wqkfnPbnzPbYBPdCTiYyN02EWkLl5bqEzq4jWEXWVc2Ko99HzSV24BwCc6EqzGTy2fhnXxaxaN/Ug8joRkcmOP49fU+P4Fn9+RnN0Vz0M52/7Dp3FDbA2jwGaj1qV9yVi26uQbnuVcxw4gofWQkDpgsWJr2Q3n3n8KFwosmErC2rQjLvOGLfZf55A95zGy5zyB/a+vcexc7dHGRABX7D4s4VFGz0KLFWvbXjh2uY28zckic8ZYst58kKw3H8QVs5ecL2fgOroflZKI5VyjJxA+flgbNseVWPI0GKej7TmRHEpIJiYxxcg5G3fRt33x4eL745JIzcqhY5Oo/GVxJ9LJths9MlIzs9m07yjnRlbxvNc67+TReaeacu77F0tUQyx1o8Bqw7fXAHI3FD6vWyILfsvZOvXCeSymUmNa8/Fi3hz6OG8OfZydi9bT2bzxUqPOzclJyyo23Nk30C9/XkWL1UKrAZ1I2Guch1LjT9CklzGEu2mftiQeiKvU2KsjV+x+LGGRSO0I4xzfuieO3YVvaCK1CuoL1hZdPHoeLxZPzB4sdeojYUYd1trhfBz/ul03yckk84XbyXrlXrJeuRfX4d3kfPISrph9ZL83OX957sqfsf/5baU1JgK0bVSXQ8dTiUlKNXLQ5r30bVP8hqb745ONHNS4Xgl7qUKnlnPOCB7roaiUUiIyAnhVRB4BEjCuHj1apOgUYI7ZPT8To/t8ni0Y3f8jgKlKqVgR+RT4UUS2YlwB/LecIZW4nVJqu4g8D/wpIk5gEzAaI3m+JyL3A4W6CSilnGJMTjw6L16lVIKIjAY+E5G8WzM+CZR+9wMIM193DpB3te8+4EMRmYjxnt1q7j9HRA5jJHMwku9IYKv5fCrG3CRbRMQC7MeYp6TKTXx6Gus2bSE5OZWLR9zEPbeP4qphg70RClv+2EiH/l2Y9ueb2LNymDPx7fx1Uxa+zJShE7H5+jBh3pNYbTYsVgs7Vmzhz89+L2Ovp8nlIue72QTcOQXEQu66JbjiDuM7+Aach/fg3LG2zM0DH5+N+AcajZFte5L13pTid4iuRN78XG1WC5Mu78bYuUtxuRTDuzSjeWQoby/5hzYN6tCvdTR9mtdn1Z6j/G/mj1hEeHBwZ0IDja/ig0O6cNeHS1BK0bphHa7q6rneDjarhUmXdWPsvD/M2JrSvF4oby/ZQpuG4fQ7zy22N34yY+tUENvgztz10VIjtgbhXNXVsxMD26wWJt0wkLGvfY5LKYaf34HmDevy9g/LadO4Pv06GY2Lv67bwZDurYvdZTrmeDLHTqTStaUX7i5+CpMR65wD6JxTNecmp4vYybNoOu8ZsFo48eXv5Ow+ROSDN5K1dTepv68l6cvFNJoxgVbL3sWZnM6h+6YDUKt7G+qNvRrlcIBLEfPUrPyeizFT3qXRaw8hPjbsh+M48vBrHon1+AtvEjXrBcRqIe2738jde5Cwe28mZ/suMpetxq9tSyJffxpLcDCBfXsRds8ojlxpDDGr/9H/4dukERIYwDm/f0rC5BlkrdxQ8bjKwau/JZQL+x+f43fleBALju0rUElH8ek1DFf8QZz7tuDTeQDWph3B5URlZ2Jf9FHVxJYX369z8R/5CFgsODb/iToeg0/fq3DF7se5u/Rp/XLXL8Zv2BgC7poGCI5/lqM8OFG+zWph0tV9Gfv2AlwuF8N7taF5/Tq8/fNq2pxTj37tjakzft2wmyFdWhTKOfvikpjx/d8IRle2mwd0poVbb+AqofNO3mvTeacMXj0/uVxkffQGtR59CSxW7H/+givmAP5XjcaxfxeOjSvxGzQCW7uu4HTgykgjc9ZL+ZuHvDYfAgIRmw8+3c4nfdojhe4QXVH//bGZlv07MeHPV8nNyuHbiQVdI8ctfIE3hz6OT6AfN73/EDZfH8Qi7Fu1g7WfGnWv7ye9z2VP34zFZsGRk8v3j73vsdhOptrUYZUL++KP8b9+opGDtiw3zvEXXonr6AGcezZh6zYIW4vOKJcTsjPI+akS3yeXC/uPH+A/+gkjno1/oOKP4HPxdbhi9uL891Q6ZVcum9XCpBF9GPveL0a9rEcrmkeF8/Zv62kTXZd+bY3rLL+aN2MpWu+pcmfojVfKIief71fzBHMYQre8+Uyqg+o8DOCubo94O4RSzby6ep8I/Ca96u0QSuVY+om3QyhbdT4f1i9vhwXvCLhodIUzdPbar8r8APx7XOPlXwFnjuqYc6B6552d3cZ7O4RSBQVX7GYtlanRH7NOXsiLcj956eSFvESle+7mKJ5m6d7L2yGUKWDwOI/kA513PKc65p3qnHMyxt/h7RDK9PKKqJMX8pIp65/zdgilsr/3jLdDKFt6Fc9TewosPXt6O4QyBVzxsK7rlMCTcyhqmqZp2uk7Qycj1jRN085QOu9omqZpVaUG5pwzvkFRRNpj3knNTY5SyitN3CLyHVB08phHlVLneiEcTdO0M4cH5g4RkSHA64AVeF8pNa3I+leB/ubTQKCeUirUXOekYKjVIaXUFSXsX+ccTdO0mqKCeaeyc45ZTucdTdO0muAMqOucqjO+QVEptRXo5O048iilrvR2DJqmaWciVcF5RUTECrwFDASOAOtEZIFSakf+MZR60K38fYD7JO9ZSqky84nOOZqmaTVHRfJOVeQccx8672iaptUAZ0Jd51R58i7PmqZpmnb6nI6y/06uB7BHKbVPKWXHmIB+eBnlRwKfeSByTdM07UxUsbyjc46maZpWfjWwrqMbFDVN07TqweUq809ExojIere/MUX20BBwv33pEXNZMSLSGGPI1lK3xf7mflebd/LUNE3TarKK5R2dczRN07Tyq4F1nTN+yLOmaZpWQ5zkypxSajYw20NHux74WinldFvWWCkVIyJNgaUislUptddDx9M0TdOqm6rLOzrnaJqmne1qYF1H91DUNE3TqgflKvvv5GKARm7Po81lJbmeIkMAlFIx5r/7gGUUnnNE0zRNq2kqlnd0ztE0TdPKrwbWdXQPxbPYXd0e8XYIpXp3/XRvh1CqZW0f83YIZfri6+r7ubZ2+Xs7hDLZxdsRlE7Y7e0QyjTp4OiK78RRrrlDyrIOaCEiTTCS6/XADUULich5QBiwym1ZGJCplMoRkQjgfKD6nojOUDu7jfd2CKVqvf51b4dQqhVtH/V2CKXK7nmft0MoU8M+2d4OoVSZ+yt+t8fKkvD+b94OoUwdDozzzI4qlnd0zqnmMsbf4e0QSlXr9fe9HUKZurZ70tshlCpzYtFRoFp5OY5X7KYglSn5h8XeDqFMza54uOI7qYF1Hd2gqGmaplUP5bsyV/rmSjlEZBzwG2AF5iiltovIs8B6pdQCs+j1wOdKKeW2eWvgXRFxYfTen+Z+xzRN0zStBqpA3tE5R9M0TTslNbCuoxsUNU3TtOqhfHc3K5NSaiGwsMiyyUWeTylhu5VA+woHoGmapp05Kph3dM7RNE3Tyq0G1nV0g6KmaZpWPXggyWqapmlauem8o2maplWVGphzdIOipmmaVj24qu98YpqmaVoNpPOOpmmaVlVqYM7RDYqapmla9eB0ejsCTdM07Wyi846maZpWVWpgztENipqmaVr1UAOv2mmapmnVmM47mqZpWlWpgTlHNyhqp+WGp2+jff/O2LPsfPDwmxzavr9YmUc+f4bQuqHYc+wA/N+oqaQlplZpnE++MIPlK9YSHhbK95/MqrLjtnp+NBEXd8aZlcP2+98hbWvx9ye4QxPazrwHq78vx5ds4r8nPgIgqG1jWr98J1Y/H5TDyc5JH5C6aS9hfdrQce5Esg/FAxD/81r2zfimwrGOdPss55TyWeYZ996j1D0nkqcHTwAgunVjRj0/Br9AfxKPJPDeA6+TnZ5V4Zjy9H9mFE36d8KRlcOvD80mftuBQutt/r4Me+d+QhvXw+Vyse/3Tfw17QsAghvWYfArYwgMDyY7OYOF498h/ViSx2IbOGUUzfp3Ijcrh58enk1ckdgArpv7CLXq1cZis3J47X8seuojlEvR//GRtLi4M85cBycOxvPzxNnkpGZ6LDaAS9zi+7mU+K6d+whB9WojNitHisTX3IwvuZLiK1ENnFdEK7+gvl1oOPlOsFpI+mIxCe98XWi9+NpoNGMCAe2a4UxO4+C46eQeiSegYwuiXxxnFhLiXptP6m+rAbCE1CJ62n34t2oMSnHkkdfJ3Phfpb4Ob+Udd82fv5U6F3fBmZXDv/e/RXoJOSioQ1POm3kvVn9fEpdsZM8TH+ava3j7EBreOgTldJH4+0b2Tf3ktGOpdVFXop4ag1gtnPhiEYnvflVovfjaaPDKQwS0a47zRBpH7p9Gbkw8Pg3r0WzRLOz7YgDI3Pwvx556C4CQYX2JGHstKIUjPomYCa/gPFGx3xe29t3xH3UvWCzkLltIzk+fF1rvO+ByfC8ZDi4XKjuLrDmv4oo9iK1dV/yvvQNsNnA4yPr8XZw7NlcolpL49exOyPhxYLGS+dPPZHzyWeH4OnYg5P57sTVrRvKUZ8letjx/XfDYu/Dr0wsRIWfdBlJff6PC8VTG9zV6+v2EDOiOIzGFXYPHVTjGctF5RwNsHboTMGocWCzYly0k58ci36+Lh+E3sOD7n/nBDFwxB5GgEALHP42t6XnYl/9G1tyZVR57dcg5HZ67maiLO+HMsrNh/CyStx4oVqbNpGs555oL8Q2txYJmt+UvP+e6i2g/+Qayjhq/0ffNWcSB+cs8FputXXf8b7jHOLcv/4WchUXO7f0ux/fi4eByorKzyZo7A1fsIaxNWhEw+kGzlJD9wzwcG1d4LK7qHptPlx7UuvM+sFjIXvwz2V/PL7Tef/i1+A26DJxOVGoy6a+/hCshDgBL3XrUuu8RLBH1QCnSnnkUV/wxj8bnLuD8bkRMuhuxWkn95heSP/iycKxd2xHx6N34tmxK3MQXyFj8d6XFclI1MOeUq0FRRCKBV4FewAnADkw3Hz+slLq8jG2nAOlKqVfKG5SIpCulgspb3hNEZASwK+/W2eatt5crpX6vyjjOBO37dSaySX0e63cfTTu34Obnx/DciMdKLDv7gZkc2Lq3iiMsMGLoQG646goen1ru/34VFnFxJwKbRLGi13hqd21B6+m3s/bSJ4uVaz39DnY+NJuUDbvpPH8SdQZ0InHpZlpOvpF9r3xN4tLNRFzciRZP3ciG/z0LQPKanWy+abrHYm3frzP1mtTncfOzvOn5MbxQymfZZXBPcjKzCy27ZdpYvnphHrvW7OD8awYweMxwfpjxeYnbn6om/TsSdm4Ucy56iPqdm3HJ86OZP3xKsXLrZ//M4VU7sfhYueazxzm3XwcOLNtC3ydvYMc3f7Pj679o1KcNF066ll8e8MwPrWb9OxLWJIpZfR+iQedmDHluNHNHFI/tu3vfwG42sF45637Ou6wnO39czYG/trLspS9QThf9Jl1H73uGscxsCPWEpmZ875rxDX5uNPNKiO/7UuLbX8nxlcq8aheXksGj85ewdm8MoYH++NqsPDi0JyNHST90zqmZLBYaPns3+296itxjiTRfMIPUxWvI2XM4v0j4tYNwpqTzX7+7qD3sQupPGs2hcdPJ/u8Qu4c9CE4XtrphtPxlJjt+XwtOFw2evpP0Pzdy6J5piI8NCfCr9JfijbzjLvzizgQ0qc+aXvcR0rUFLaffycZLHy9WruX0O9n10CxSN+ym/fzHCR/QiaSlmwk9vy0RQ7qzbsDDKLsDn4iQ0w/GYqH+lLEcvOVJco8dp+l3r5K2ZDV2t8819JrBOFPS2TPgTkIuv4h6j95KzP0vAWA/dJR9w+4rvE+rhainxrB38FicJ1Kp9+ithI+6nISZhSs7p0Qs+N9yPxkvPYJKSiDo2bfJ3bgKV+zB/CL2lUuxL/0JAFvn3vjfeDeZLz+GKy2FjBlPopITsUSfS62JL5E2/rrTj6UkFgshE8aT9OBEnPEJRLw/i5y/V+I4UBCfMy6O5BdeotbIwsf2adcW3/btOH7L7QDUeXsmvp07Yt/0T4XiqYzv64mvl5A492cazXiwjIN7mM47Z2/eySMWAkaPJ+PFibiSEgie+g65G1fiinH//i/BvuRHAGxd+hBw41gypk9C5drJ/upDrI2aYI1u4pXwvZ1zIi/uRFDTKBb1nkBYl+Z0euk2lg2dXKzc0UUb2TdnEYNWzSi27sgPq/nn8Y88H5xY8B91HxmvPGqc2ye/Re7mlbhiD+UXsa9ein2ZeW7v1Bv/68eSOeMxnDEHSH/mHnC5kNrhBD37LmmbV3muh1l1js1iodbdD5D61EO4EhOoPeNdcteswHm44Dvh2Leb7AljICcHv0uHE3jr3aRPfwaAoAcfJ+vLT8jdvB78A0BVYq88i4W6T95L7J2P4Th2nOgv3iDjj9Xk7it4Hx1HE4h/8v8IHX115cVRXjWwh6LlZAVERIDvMRJOU6VUV+B6ILqygzsZEfFkD8sRQJu8J0qpyWd6gvXw+5Ov86DurPx2GQD7Nu0mMDiQ2nVDK+NQFdatU3tqhwRX6THrDunO0a+MngEpG3ZjC6mFb73C749vvVBsQQGkbNgNwNGvllPv0u4AKAW24AAAbCGB5MSdqLRYOw3qzqpyfJZ+gf4MvONyfnqjcI/IyCb12bVmBwA7/v6Hrpf29FhszQZ1Zcc3xhWko5v24hdSi1pF3kdHtp3Dq3YC4Mp1Er/tAMH1wwGo06Ihh1dsB+Dwyh00G9jVY7G1GNiVbWZssaXEBuQ31llsVqw+NuPDBfb/tQ3ldOVvH2LG7O34lBnfgSLxBXs4vlI5nSiHg+te/5rzWzRkx0tjWPn0zcy763Jiq7h3c0l0zilbRd6fwE4tsB88iv1wHCrXQfKPywkZVPh8EjKoJye+WQJAysIVBPXpCIDKzgHz/6v4+eb/P7YEBxLUox1JXywyyuU6cKVmnG6I5eaNvOMuYkh34r76E4DUk+SgVDMHxX31JxGX9gCgwS2DOPTG9yi7cRU99/jpf/cCOrbEfjCW3MPHINdByk/LCb6kV6EywZf0JOVb43NN/eVvavXuWPZORQDBYjYOW4ICyY2vWO9za7PzcMXFoBKOgtNB7uo/8Onap3Ch7IJe2uLnD8Z/M1wH96CSE43HRw6Ary/YfCoUT1E+rc/DeSQWZ+xRoxfk70vxu+D8QmWcx+Jw7N1XvLKiFOLna/Sg9PEBmw1XUsV+V1TG9xUgY+12HClpFYrtlOm8c9bmnTx533+X+f23r15a/PufVeT7n3cCyMnGuWsb5NorGsZp83bOaTC4K4e+/AuAExv34BMSiH8JvzlPbNxDdnxylcZmbdoKV3xswbl97TJ8Ohc+dxY/t5ufrT2n4Hzq45v/kZ8NsdlatMZ5NAZXnJFzcpYvxafnBYXKOLZugpwc4/F/O7DUqWu8rkaNwWo1GhMBsrPyy1UGv/atyD0Ui+PIMXA4SP9lGbUG9C4ca2wc9l37UdWhMc/pLPvvDHTSBkVgAGBXSuV37VFKHVRKFRovISLhIvK9iGwRkdUi0sFtdUcRWSUiu0XkTrN8kIgsEZGNIrJVRIaXJ2AR6Scif4nIAmCHiFhF5GURWWce+66T7V9EbjbL/iMiH4tIH+AK4GUR2SwizUTkIxG5WkSGiMhXRY7/k/l4kPm6NorIVyJS6pVGETkgItPNWNaKSHNz+bkistSMZ4mInGO+pv1iCBURp4hcZJZfLiItRKSWiMwx97Up7/WJyGgRWSAiS4El5XlPT1VYZB2SYhPznycdSyIsqk6JZW97+R6mLHyZYfdVgysCVcSvfhjZMQXvT/bRRPyLNMj41w8n+2hBBSg7Ngm/+mEA7HpqLi0m38SFG9+ixdOj2PN8wbCL2l1b0mvpdDrPn0StVhVv0w8t8lmeOJZEaAmf5YiHrmfR+z9izy6cEGJ3H6HTIKMhtNvQ3oTXj6hwTHmCosJIO1oQW9qxJIKiwkot7xcSSNNLOnPIbERM2HGI5mYjbfMh3fALDsA/1DOdAYKjwkiNLRxbcGTJsV037xHu3/g29oxs/l24ttj6DtdexN5lWzwSl3t8aeWM71ozvpyMbP4rJb59Ho6vVE4Hy7bvx9dq4c6L2hnDApwOzgmrxdj+HQoV1TmnZuUcn8g65MYez3+eezQRn8g6pZdxunCmZWANM3rPBXRqSctFb9HytzeIefJtcLrwbRSJIzGF6FceoMXPrxE97b4q6aHobX71w8lxy0E5RxPxK5KD/OqHk+N2fs2JLSgT2KwBtXu2pssvL9Dpu2cI7tTstGOxRdYh92jB5+o4drzY52qLqkPu0QTjidOFKy0z/3P1jY6iyYKZNJ4/jcBubc2dODk6+S2aLnybFqs+xq/5OSR/uei0YwSQsAhUUkL+c1dSAhJWPJ/5XjKcoFc+xv/6MWR//Gbx19v9IlwHdoMjt0LxFGWtG4EzPr4gvoQErHXLl29zt+8gZ+MmIn/4hsgfvsa+dh2Og4dOvmEZKuP76jU675y1eSePJTwCV6Lb9yvpOJawusXK+Q4cTvCMTwgYOYasucW//2cr//phZMUW1GmyjibhX7/03+slaXhZdy5eOo2e748noIHnLmIb53b3zzYBCStez/EdcAVBL83D/9o7yZ7/Vv5ya9PzCHrufYKnvkfWvNc82rusOsdmqROB67hbbIkJWOuUnnP8Bw4ld8MaY9uGjVAZ6QQ9NpXar71P4K13g6U8TU6nx1avDo5jBfnbEXccWz3P1Uc9zswxpf6dgcrz6bYFNpaj3DPAJqVUB+BxYJ7bug4YDZO9gcki0gDIBq5USnUB+gP/JyJSzri7AOOVUi2B24EUpVR3oDtwp4g0KW3/ItIWeBIYoJTqaO5nJbAAmKiU6qSUch+j+zvQU0Rqmc+vAz4XkQhzP5eYx1gPTDhJ3ClKqfbAm8Br5rI3gLnm+/YpMFMp5QT+w7iKeAHG+3+hiPgBjZRSu4EngKVKqR7m63vZLcYuwNVKqb7lfD8rxezxrzN5yENMu+YpWnRvTZ//eTWcM0b06IHsmjyXv7rcy67Jc2nz6t0ApG7Zz99d72X1gEc4/MGvdPro4SqJp1Gbc6l7TiSbfive2PTRI2/R/6YhPPXjS/gHBeDI9c6JUKwWLnvjXjZ9+Bsph4yk8ufz82nU8zxGLXyORr1ak3Y0yStXpr64eTpvdB+H1ddG4z5tC63rsb1wnwAAIABJREFUM+4KXA4X27/z7Lwnp+JLMz5bCfH1ruL4lEuxI+Y4HRvVQ7lUsb8idM7ROSdf1uZd7Bp0L3uumEC9sdcgfj6I1UpAu2YkfrKQ3Zc9gCsrm3pjz56LW6dLbBZsYUFsvPRx9j77MW3eO9l/s8rhSEhi94Wj2X/F/cS98D4NX5uIJSgAbFbCbxzKvivuY3fvUeT8u5+IsddUSUz2338g/eFRZH/xHn7Dbyq0ztKwMf7X3UnWh69WSSzlZW3YAFvjxsT/7xrir7wG3y6d8enQ3qsxlfR99RaddwCdd8rFvvgH0ibcRNbns/EfcdPJN9DK5diijfzafTxLBkwi/s+tdJ05tspjsC9dQPqjN5P91fv4Dbsxf7lz37+kP3kH6c/ei99lIz3e+/xMjw3At99ArM1bkfWtMeWVWKzY2nQgc87bpEy4C0tUA/wuHuKV2KqjkvJMGTnnjHDK3cRF5C2ME78dmOi26gLgKgCl1FIRqSMi/8/eeYdHUb1t+D7bUkghIZBCTWjSuzSpodtAxYYoiGJBQQUEQayACApi+QRU7BXsP0B67xAiXTqhpIc00rac749Z0htkk43x3NfFxe7MOzNP5uzMc/q5NvHO71LKdCBdCLERuBlYAcy2t0bZgNqAP1CaGTv3SCmvzTA+AGgthLhWSvAGGgMXizh/X2CZlDLOrrXYcTJSSosQ4i/gdiHEcuBW4EWgF5oJbrfnDUzAzhJ0f5/r/2s5zq7AXfbPX6PNTQmwFegJBANvAY8Dm4G9uf7uO4QQ12qVXIF69s9ri/q7hBBjgbEA3Xzb0dQzpATJGn1HDqLnA6EAnP37NL5BOS0ovgG+XImKL3BMYrQmIeNqBrv/2Epwm0bs+GVzqa73b6PO6AHUeUi7P0nhp3GtnXN/XANr5OmNCJARmZCn16JrkC+ZkdoQpMB7e2Uv0BL9xy6az38CAGuuxU7i1odz0xw9Rl9PzAnXNzyoz8hB9LCn5bl8aekT4EtivrRs2L4JDVo3ZM62/0On1+NVw4vJP7zOvPtfJer0ZRY8/CagDX9u3af9dWnJT9uH+9HqgT4ARB08g2dgjjbPAF9SowofpjVgzhiunIsi7LPV2duuRifyxxMLATC6u9B4cKcyLSzS/uF+tL1f0xZ58AxeQXm1pRQzNN2aaebkmjCaDGjPuW2HAWh1Tw8ahbbjuwfeumFN+fW1yaXP8wb0NS5E3/cO0lcqrBathVXaslvpnv9hMztOX8ak1+ePVp7zL/AcyOs7M3xbcY9n/QIx5uh4jEE5LcrGwBqYo+MLjTFHxYNeh96zWoGFODJPX8SWlo5rk/qYo+IwR8WRHn4CgMSV26tshWLQ6IEEPdQPgOTwU7jk8iCXwBpk5vOgzMgEXHK9X12CcmIyLycQt0LraZBy4BTYbBhreGG+geGfluh4jLl6rhsC/AqkqyUqHmNgTSz2dNV5umenqzVL87eMw6fIOh+JKbg2oNXHmCO0Rzd55VZqPFm2CkV5JQ7hm9MjSedbE3klrsh4866NuI2awDVXFj5+uE94g/TFc7DFRJZJS2FYY+PQ16qVo69mTayxRevLjWvPHpiPHEWma3MgZ+7ag6llC8wHD92wnvJ4XtMPnbphPWVC+U6V853cnrPg5qaMahRUrGBbQhy6GrmeL18/bFdii4w379yI++jnYHGxp63ShIzuT4MRWp7zSviZPL0K3QJ9yYgs/bQKWVdSsz+f/XYjLWc86DCd2rs9d9rWRF4pWGa9hnn3RtxG5rzbr2GLjIDMdPR1grGeO1Hltdni47QFVa5pq1ETa3xBzzG26YDbvSNJfml8ds98W3ws1rOntOHSQNaubRibNidz7UqHaMuPJSYeQ0COfxv8/bDElM4fncK/tBdicZSmh+IRtFYgAKSU44BQoGBf8KLJX90qgRH2c3SQUrYFotGMojTkngRJAM/aW9vaSimDpZRrynj+/PwA3Itm0PuklCn2667Ndd3mUsoxJZxHFvG5MLYAPdAyJCuB6kBvNPPFfv27c12/npTymH1fkZNESSmXSCk7Sik7lrYyEWDD13/x2pDJvDZkMgfW7KHbXb0BCGnXmLSUNJJi886JodPr8PDR5vPQG/S06duBSycu5D9tleHi52vYFTqFXaFTiF21l8DhPQHw7tAYS0oaWfnmDMmKScSSmo53h8YABA7vSexfWv4pM+oKPt20KW58e7Qk7YyW7zTV9M4+3qtdQ21FsOusTATY+PVfvDFkMm/Y07JrrrRMLyQtN32zhkmdxzL1lqd5e/jLRJ+NZN79rwLgWUPLRwshuPWZe9j07drr1pOb8K/W8fXg6Xw9eDqnVu+n+d3afB2B7RqSmZLG1ULmXuk+6R5Mnm5sfC3vKqRuPh72ubbg5nF3cPjHslVmh321jqVDprN0yHROrNlPS7u2oCK0Gd1dsuctFHodDfu2Jf60Zq4hvVrT5cnbWDZmPpYMx8y7E/bVOj4fMp3Ph0znZBn1BfdqTecnb2O5A/WVCpukWYAPf0fEgk2CTbLg3p6sePZO4q5v9XDlORpO9xzI6zuFVSYCpP19ElODIIx1/BFGA9Vv70ny2ry9opPX7sbnbq0xxHtId1J3aEPxjXX8Qa9lZ4y1a+LSsA5ZF2OwxCZivhyHS0htADy7tyHzZNX0ocufr2Zf6GT2hU4mbtVe/IdrnXa8SvAgL7sH+Q/vRZzdg+JW7aF695YAuIUEIoyGG6pMBEg/eAJTg9paGhkNeN/Wk9T1u/PEpKzfjfddWrp6Db6Fqzu1dNX7emUPkzLWDcDUIIisiCgs0fGYGtXT9gPVbmmXZ5GXG8F65jj6gNqImgGgN2Ds0gdz2I48MTr/2tmfDW27YI3SVp/GvRrVJs0m46dPsJ48UiYdRWE+fhx93droAwPAYMCtX18yt+8o+UDAGh2DqV0b7RnR6zG1bYPl/PmSDyyG8nhenYbynWtUGd/J7TklVSaC9vzrAmqjsz//pi59Me/PW29a5PP/H+XM52vZ0G8aG/pNI/KvfdS7twcAPu0bYU5Jv665EnPPtxg0sAMpJx13b61n/0FfqzbCz/5uv7k35gPFvNtbd8YafRFAO8buQaJGLXQBdbHFOW6l4sqszXLyOPqgOuj8Nc9x6dkX8568o5X0IY2pNm4iKW++hExKzHOsqOaB8NLKrcbW7bFEnHOYtvxkHv4HY73aGGr7g8GAx+DeXN24q9yuV2bsPlPkv38hpemhuAGt9espKeXH9m3uhcRtRTO2N4UQvYE4KWWyvUXrTiHEW0A1NKOYCgwHYqSUZiFEH6DwUkbJrAaeEkJssJ+rCXAJrfWusPNvAH4VQsyXUsYLIXztLVwpQFEz2m4GlqK1nF1bwnYX8JEQopGU8pS9C35tKWVxTQP3AXPs/19zqh1oi9x8jXb/rpnoHvu2M1LKDCFEOPAEcG2VudXAs0KIZ6WUUgjRTkp5oOTbVXYObgyjdZ/2zNn8IVnpmSyd/H/Z+15bOY/XhkzGYDLywlcvozcY0Ol1HN1+kM3fV/y8z5NfncPeAwdJTEwmdOhDPD1mJHffPrBcrxm37gB+oe3ovnsh1vQsjk74OHtfl/Vvsyt0CgDHp3xGi/efRudqJG59OHHrwwE4NnExTWeOQhj02DKzODppCQD+t3ehziP9kVYb1owsDtl735WFQxvDaNWnPbPtafl5rrR8ZeU83hgyuZij4eY7bqHPSK0b+4HVu9m+bEOZNV3j7IZwQvq0YczWdzGnZ7Hafh8ARq6axdeDp+MR4EuX8UOJP3mJkStnAhD+5VoO/bCJOl2b0WPKfUgpubT7H9bP+MJh2k5vCKdhnzY8uUXTtiKXtkdXzmLpkOkY3V0Y/ukL6E0GhE5wfucxwr7RpvoZ8MYj6E0GHvhmKgCXDpxi9fTPHaovpE8bnrDrW5lL3+iVs/jcru+eXPoidh7jQD5999v1XXawviKxWOgdEsBrWRY+2fQ3j9+iDcFOT8/ImYg6h6I8pxFwjxDiIbShVb3J5TnACCHEe2gesVIIkb3coBDiEbThXQAzpZRfFqJSeU55eI7VxuVXFhHy1eug13Hlp3VknozA//kRpB86SfK6PST8tJa681+g6abFWBNTiXhW6+RSrVNzaj11D9JiAZvk0oxF2T2hLr22mLrvTUQYDWRdiObipPeKU+EQnOE7uUlYF0aN0HZ03v0B1vQs/pmQM+dSx/Xz2BeqvddPTvmEm94fh87VRML6cBLWa8kZ+f1GbnrvKTptfhdbloXj4z8q9Dqlwmoj6vWPqffFmwidjsTla8k8GUHN5x4i/dBJUtfvJvGnNdR+dxKNNnyCNTGFixO0dHXv1JKazz0EFivSZiNyxkfYklKxAXHvf0eD7+ciLRbMl2K4/GIZhxnbbKR/9QHVJr+tNdZtWYXt0nlc7hqF9ew/WA7sxNR/KIYW7cFqQV5NJX2JthK1S/+h6PyDcB06EoaOBODq3CnIZAcuPmC1kTz/fXznzwWdjvQVq7CcPYfHmNGYj/9D5vYdGG9qis/sNxGeHrh274rHmNHEjRxNxqbNmDq0o+aXS5FSkrl7L5nbS+pkVrKe8nhe670/iWpdWmHw8eKmnZ8TveA7rvxUtobKEimj7wDdgGcATyGEGfiYvL7jC1wWQiSh+cJ9wNtQas8B5TvlW9ax2Uj/4gOqTXkbdHqyNq/CdukcrnePwnL2BJawHbgMGIqhZQewWrBdTSFt0dvZh3u99x24uSMMRowdu5M658U8K0SXN872nKh14fiHtmXArgVY0zPZ/1xO182+62azod80AFrOeIC6w7qhdzMxOOwDzn23iWPv/EzDxwYSOLADNosVc2Iq+yY4sOunzUb6tx9QbeIc7d2+9S9sl8/jMvQRrOdOYAnfiSn0TgzNc73bP9XeVYbGLXG59X6tR5mUpH/9PjLVgQs1VWptVq4ueg+v198BnY7MdSuxRpzDbcSjWE4ex7xnB+6jn0S4uuE5VVvZ2RYbQ8rMaWCzkbb0Y7xmLgAhsJz+h8w1/3OctvxYbcTN/ojAxbMReh3Jv67BfPo8PuMeJvPICdI27cKlZRMC3nsFnZcn1Xp3wXfcw1wYOrb8NBWHpew9FIUQg4CFgB74VEo5J9/+UcA8NJ8A+FBK+al9X2l9p/R6ZEGzLEx0IFq39c5ALFqr0CK0lrBJUsrbhBC+aEYUAqQBY6WUB4UQr9m3NQb8gLlSyk/s83L8CXigzcnRBRgspTwnhEiVUhY66a/dwCdJKW+zf9cBM4Hb0VqyYtFWMTMWc/5H0IZrW9HmQhklhOgOfAJkAvcAM4D/SSmX26/zITAKqCWlTLNv64uWKbg2y/vLUso/itB9DvgRGGy/xgN2c64PfG6/N7HAaCllhP2YrcBWKeU0IcSDwP8BvlJKmxDCDW1ukm5oPU3P2tNhFNBRSvlMYTpy82iDeyptNfjifXNLDnISm1q85GwJxfKjW+VdIaqZ7UYbziuGrNLObOQEKrE0AKae/6bMEtPee0ICRCalMfX3Hew9H4ufhyvVTAbGdGvOI1+t70MxnoPWoz4W2AQEAe2AWVLKN3J5Th3g2viabM9BG0a1D+iI1qtiP9ABaIPyHId4DsDBBrdXWt9ptq/sjTTlxfYWU5wtoUhqedz4VBIVQe1uGc6WUCRpZyvBipNFEHvRMYuYlRetz/3pEFsso+88CfwM/A+oAQxDq2ScmausswvwQZu/ME9ZB62RK4/nSCmvqLKO43wncUTfSus51RZ+6mwJxfJny5dLDnISoYOd2Kv5X44lzrGLhjmSxLOVu5zY8PBqh5V1isL9ucXFXkMIoQdOAP3Rpr3Yi/auPZorZhSFvCPtHlagrCOlLP0cBYVpKk2FoqLs2E22o7TPZ1IZUBWKN4aqULxxVIXijVOJpQEOqlB857HiTXbSpyWZbFfgNSnlQPv3lwCklG/lihlF4Sb7ANBbSnlt9czFwCYp5ff8C6mMngOqQvFGURWKN46qULwx/jMVimXwHeU5eamMvqMqFG8cVaFYNVEVijeOQyoUq2BZp/zW8FYoFAqF4nqwWov/VzK1gdyTqV20b8vP3UKIg0KI5UKIutd5rEKhUCiqCmXzHeU5CoVCoSg9VbCsc92rPFcUQohWaPNq5CZTStnZGXpKixDiV7TVynIzRUrZwAlyFAqF4l+DtBXfW0fkWrnRzhIp5ZKi4ovgT+B7KWWmEOIJ4Eu0SegD0OZXvLaKpj+QBbxzneevUJTnKBQKxY1TAb5TlOcA+NvnDQTNc2xCiOGqrKNQKBRVEyeXdcqFSluhKKU8BLR1to7rRUo5zNkaFAqF4l9JCS1zdkMtzlQvAXVzfa9DzoTE184Rn+vrp8C1+RX2A575hwGURrYzUZ6jUCgUZaBsvlMWz7kENJba6sz/qiHPyncUCoXiBnFuWecS2qJhuY/dVKygUqCGPCsUCoWicmCTxf8rmb1AYyFEsBDChLaqZJ7J4+2LjF3jDuCY/fNqYIAQwkcI4QMMsG9TKBQKRVWlbL6jPEehUCgUpacKlnUqbQ9FhUKhUPzHsJRtQSEppUUI8QyaOeqBpVLKI0KIN4B99pUpxwsh7gAsQALaipZIKROEEG+iGTXAG1LKhDIJUigUCkXlpgy+ozxHoVAoFNdFFSzrqApFhUKhUFQOZNlXPJVSrgRW5tv2Sq7PLwGFLtUupVwKLC2zCIVCoVD8Oyij7yjPUSgUCkWpqYJlHVWh+B/m/Xsq77Lxm1oU+gxUCnofeavkICfS5Y3xzpZQJEeXl/0lWp5csZqcLaFIer7i52wJ5Y4sY6udovLj4ZnpbAlFsr3FFGdLKJLuR952toQiOXPLOGdLKJZ9ayrvu7MyO2LzkFhnS6gQlO9UbeZtD3C2hCLp0PJlZ0soltsPz3S2hCJ5ueN0Z0sokmZmvbMlFEu10g2rdQqXjcLZEoplggPOURU9R1UoKhQKhaJyYKnMxWuFQqFQVDmU7ygUCoWioqiCnqMqFBUKhUJROXDAMACFQqFQKEqN8h2FQqFQVBRV0HNUhaJCoVAoKgWyCrbaKRQKhaLyonxHoVAoFBVFVfQcVaGoUCgUispBJZ7XRaFQKBRVEOU7CoVCoagoqqDnqApFhUKhUFQOquBExQqFQqGoxCjfUSgUCkVFUQU9R1UoKhQKhaJyUAVb7RQKhUJRiVG+o1AoFIqKogp6jqpQdCBCiI3AHCnl6lzbngOaSimfKiT+HNARsAAPSin/r6K0Xg/6pu1wufNx0Okw716LeePPhce16orbI1NJe28itounwN0T14enoK/bCPO+DWT9usShuprOGoVfaDus6ZkcGf8xKYfOFojxbB1Mi/efRu9qIm79Af6Z/gUAHi3q02ze4+hdjEiLlWNTPyP5wGl8ujWnzZeTyYiIASBmxR7OzC/87y0rL8+ez5bte/D1qc5v3ywql2sUh75Ze1zvGqul6841ZK1bnme/sftgjD1uBZsNmZlO5o8fYou6AHoDrveNQ1evMUhJ5s9LsJ465DBd9d8cQ/W+7bGlZ3L6+Q9JO3SmQIx7qxAavvcsOlcTiRvCOD/jMwB8b+tK7Yn34da4DkeGTOHqwdMAGHw8aLxkMtXaNiL2p42cn/6pw/QCNJv1CH6h7bClZ3Jo/MckHzpXIKbxS/cRNLwnxurVWBcyyqHXz8/2c3HM2/IPNikZ2qI2j3YMzrP/j6OXWbDtBLU8XAC4r3Vd7mpZB4DIlHTeWHeU6NRMAD68sx1BXm7lqvca0lr15hUpT6qq5wC4de9IjSlPIfQ6kn/5i6TPfsyz37VDK2q8+CSmJiHEvDibq2u3Zu8L+HgWLq2bkXHgMNHPvFIu+hrNGk2N0PZY0zM5Pv4jUgvxH4/WIdz0/jj0ribi14dxavrn2ftqjxlE7dGDkFYb8evCOPPmN+WiMz/O8B33WzrgP/1J0OlIWv4XCZ8sy7NfGI0EvD0R1xaNsSYmc/mFt7BcigGDnoCZz+HavCHo9ST/vp6EJT8BoPOsRsDM5zA1rg9SEjV9ARnhx29IX5NZo6hhz0scKyYv0fz9p9G5mohff4AT9rxEyyUTcG8YBIDByx1Lchp7QqdkH+dSuwZdts7n7LxlRHz8vxvSl5vyyPc4ApcunfB+7hmEXsfVP1aS+vX3efab2rbG+7lxGBuGkPDKm2Rs3KJtb98W7wlPZ8cZ69fT9m/Z7hBdpUH5zvVRlX0H4NZXH6Zpn7aY07P4edIiLh85VyDmkS+n4FmrOjq9nvN7j/PHjM+RNklg8/rcMetRjC5GbBYbf8z4nIt/O+YZA2g982ECQttiTc9i/4RFJBaS12w+9V7qDe+BqXo1/mj4aPb2evf1pNUrD5IemQDAmaVrOPfdJodpKw5nl3cA7nj1kex0/WnSx4Wm66NfTsWzVnX0ej1n9x7ntxlLtXRtVo9hs8ZgcnflysVYfnjuIzJT0x2m7eY3RlKnb1ss6Zlse34JCYfzatO7mui9ZDxe9Wths9q4uPYA+9/S8kT+nZty8+sj8WlWl81Pf8j5FXsdpgug7ZsPExjaBkt6FnufW1zob67l1OHUv0f7zf3aaEyefXVu70yLSXcjpSTpSAS7x33kUH29Xh9Jgz7avVszcQmx+e6dwdXEkI/H412/FtJm4+y6A2yfo907z6Aa9J//BC5e7uj0OrbP+ZFzG/92qL7CqIqeo3O2gCrG98D9+bbdb99eHNWBp0uIcQ5Ch8uwJ0j/9HXS5j2DoV0PhH/dgnEubph63I71/D852yxZZP31LZn/+8LhsvxC2+IeHMD2LhM4NukTms0dU2hcs7mPcWziErZ3mYB7cAA1+rYFoMkrIzjzznJ2hU7h9NyfaDxjRPYxibuPsSt0CrtCp5RbZSLA0CH9WTR/Zrmdv1iEDtfhT5G26FWuzn4aQ4de6ALypqt5/ybS5jxD2tzxZK3/GZdhjwFg7DYQgLQ5z5D+0cu4DBsDQjhElnff9rgGB/J393GcfXERwW+NLTQueM4TnJ38MX93H4drcCDefdppmo5HcPKxuaTsOpon3pZh5sK874l440uH6MyN9lsMZGuX5zg86ROaz32s0LiYNfvZNWi6w6+fH6tNMmfTcT68sx0/P9SNv05EcTo+tUDcwCYB/PhgV358sGt2ZSLAjDVHeKRDA34Z2Y1v7rsZHzdTuWu+hrTYiv2nKEDV8xwAnQ6/6c8Q9fR0Ltz5OB6De2MMqZcnxBIZQ+yMd0hduaHA4YlfLCN22txyk+cb2g634EB2d3mWE5MW02Tu44XGNZn7OCcmLmJ3l2dxCw7E1+4/1bu3wG9QJ/b2ncTeXi9w4eM/yk1rfircd3Q6/F8Zx8XHZ3D2tifwvLU3poZ509L7ngHYklM5O3AMV778jZoTtUKw56AeCKORc3c8zfm7x1P9viEYatcCoNb0J7m6dR/nhozl3NBxZJ2+cEPyaoS2xS04gJ1dJnB80ic0LSIv0dSel9jZZQJuufISh8cuZE/oFPaETiFmxR5iV+zJc1yT1x8mfn34DWnLT3nme8qETkf1iROIf2Eq0Q+Mxr1/XwwN6ucJsUZFc+XNt0lfuz7P9qywcGIfGUvsI2OJe3YiMjODzN37HKOrlCjfuW6qpu8ATXq3xS84gPm9X+C3aZ9yx6xHC437Ydz7fDj4Jd4f8CLuvl60vLULAAOnPsDGhb/w4ZBprJu/nIEvPeAwbf6hbfEICWBN1xcIm/Qpbd8uXFvkmjA2DZ5R6L6Lv+9iQ79pbOg3rcIqE8HJ5R2gqT1d5/V+nl+mfcKwWYW/O78dt5CFg6cyf8Bkqvl60tqernfPGcuqt3/gvUFTOLJ6H73G3uYwbbX7tsErOIBfbpnIzimf0fWtUYXGHVm0gl97vcifA6dTq1MTavdpDcDVS/Fse34xZ37b4TBN1wjo2waPkABWdZvI/smf0X7O6ELjLq85wPohBRtvPYL9uenZO9hwx2us6T2F8Fe+dqi+Bn3aUL1BAF/2nMj6qZ/Rd9aoQuPClqzg674v8t3g6QR2bEL93tq96zT+Tk7+bzffD3mZVc98SJ+ZhR/vaKqi56gKRceyHLhVCGECEEI0AIKA2kKIQ0KIw0KItws5bg7QUAgRLoSYJ4TwEEKsF0KE2Y+781qgEGKGEOIfIcQ2IcT3QohJ9u0NhRB/CSH2CyG2CiFucsQfpKvXGFt8FDIhGqwWLOFbMbS4uUCcaeCDZG38GSxZORuzMrGdOwbmrALxZaXmoE5ELtNauJP2n8TgVQ1Trep5NdWqjsHDjaT9JwGIXLaFWoM7ASAlGDy1XlcGL3cyo684XGNJdGzbCm8vzwq/LoCufhNssZHIeHu6hm3B0KpL3qCMnNY3YXLVbhqgC6iL5eRBAGRqEjLtKrq6jR2iy2fgzcQt3wRAatgJ9N7VMNbyyRNjrOWD3tON1LATAMQt34TPoM6a5FOXyDh9ucB5bemZpO45ji3T7BCdufEf1JHL2b/FUxi93HHJ91u8ti8zJtHh18/P4egk6lZ3p463O0a9joGNA9h0JrZUx56OT8Vqk3SpVwMAd5MBN6O+POXmxSaL/6fIT5XzHACXVk0xR1zGcjEKLBaurtpMtT7d8sRYLkeTdeJs9nspNxm7w7FdTXOUnAL4DepE9LLNACSX4D/Jdv+JXrYZv8GadwY9MoCID35DZlkAMMcll5vW/FS077i2boI54jLmi1FgtpCycjMeoXm9xiO0K0m/rQMgZfVW3LtqFWBIic7dFfQ6hKsJaTZjS01D5+GOW8eWJC23d5AyW7ClXL0hfTUHdSLK/v4ubVpGLdtCTXteIjf+d3Qh6tecnnV+gzuSHhHD1X9urLKzMK2VMd9jan4TlouXsF6OBIuFtHUbcO2Z93m1RkVjOX0GaSu6sOTWpycZO/cgMzMdoqvUKN+5Xqqk7wA0G9CBA79ovd0vHDiFq6c7njUL5ueu9U65Qd55AAAgAElEQVTTGfQYjIY8PuTioT1jrl5upDiwbBE0sAMRP2naroRpeU3XQvKaV8JOkVEBec3rwZnlHYAWAzqw356uEQdO4VaKdNUbDUh7utYMDuTs7mMAnNx2kJaDC5aDb5R6Aztwevk2AGLDTmPyroZbvnS1ZmQRtUO7vs1sJf7QOdwDfQFIvRjHlWMXyuVdFTSoA+eXafctIewUpiJ+cwlF/OaCR/Tl9BdrMSdp+bHMeMfmdUIGdODYz9q9izpwGhevarjn02fJyOLizpx7F3P4HB72e4cEk90TTZ7upFZUXUAV9Bw15NmBSCkThBB7gMHA72gtduuAt4EOwBVgjRBiqJTyt1yHTgVaSinbAgghDMAwKWWyEMIP2CWE+ANtyMDdQBvACIQB++3nWAI8KaU8KYToDPwf0Lesf5PwroFMjMv5GxPj0dVvkidGVzsEXXU/so7th97DynrJUuES6EPGpfjs7xmR8bgG+pKV64XmGuhLhr1rP0DG5QRcArXKqRMzvqTdD9No8upDoNOx97ac1jzvDk3osmEumVEJnHj9G67+c7EC/qKKRVe9BrbEnEomW2Ic+vpNC8QZe9yKqc9Q0BtI+1DrXWe7dBZDy85Y9m9GVK+Jvm5DdD5+2CJOlFmXKcCXzMs5v7esy/GYAnwxx1zJE5MVGV8gxlm4BPqSnue3mIBLoG+FVB4WRkxqJv72ocwA/h4uHI4uaOLrT0UTdukK9aq7M6lnUwI8XYlITMPTxcDEFX9zKSmdzvV8Gd+tMXqdY3qgloS0/DuN1FlURc8BMNTywxKV836yRMfi0tqh5cYy4RLoS2auZz4zMh6XfP7jEuhLZq73VOZlLQbAvWEQ3p2bEfzSA9gyzJx+/StSwh03LK4yYfD3wxyZKy2j4nBtk9drDLVqYIm0v/etNmwpaeire5GyehsefbvScOt36FxdiJmzBFtSKi43hWBNSCLgrRdwaRpCxpGTxMxehEy//oqo/HmJotMyJy+RmSsvcY3qXZqRFZtE+tkoAPTuLjR45k4ODJ9Jvadvv25dpdHqyHxPWdDV9MMaE5P93RoTh6lFs+s+j3u/vqT+sKzkQAejfOf6qKq+A+Dl70PS5ZznJzkqAa8AH1JiC+bnRn01lTptGnJiUziHV+4GYMXrXzHqq6kMmjYCnU6w+O7XHCUN10Af0nNpS49MwDXQ57oqD2vf2gm/LjeReiaSg698ned8VRkvf1+SLue8O5OiEvAK8C00XcfY0/WfTX9zyJ6u0Scv0nxAR46u2UfrIV2oHljDYdrcA3y4mkvb1cgE3AN8SC8iXU1e7tTt346jn/3lMA1F4RbgS1oubWmRCbhdx2/Os2EAAH1+fxWh13Hk3Z+J3njQYfo8AnxIzZXPSo1KwCPAh7Ri7l1Iv3aEL9Xu3a4FvzDsmym0GTUAo7sLvz74lsO0FUdV9BzVQ9Hx5B4KcD9wHtgkpYyVUlqAb4GeJZxDALOFEAfRTLo24A90B36XUmZIKVOAPwGEEB5AN2CZECIcWAwEOvbPKkqpwOWOR8n88/OSYysRdUb158QrX7K1/ThOvPIlzRc8CUDywbNs6zCOXX1f5MJnf9H2i0lOVupczFtXcPWNx8n84wtcBtynbdu1FpkYh/uk93C5+3GsZ49DMb0OFJWPnsF+rBjVg59GdKVLvRq8svYwABab5MDlRJ6/pTHf3H8zF5PS+eNYwR6f5YYDWu2EEIPsPRtOCSGmFrL/BSHEUSHEQXvviPq59lntvSfC7QWbfwP/Lc+pAgiDDoOPB2GDp3H6ja9p/skLzpZUKXFr1RRsNk73HMGZfqPwHX0XxjoBYNDj2rwRid+v4PxdzyDTM/B9/F6navUf1o3oX3OGnAVPHk7E4hVY0yq4t10xFJXvqQzoavhiaBhMxi7Hzv9VKsroO/9BzwHlO3zx8Bzm3Pw0epORkG4tALj5oX6sfPNr5nV7lhVvfs2wtwuftscZRK0J469OE1jfdyoxmw/R4f0C010qgM8ensOsm5/GYDLQqFtLAJa9uJiuD/Xn2T9n4eLhhsVscYo2odfR86NxHFu6mtSI0o08ciZCr8czxJ9Nd89k11Mf0nHeYxi93J2kRcfgD8YR/vlqku33rukdXTm6bAtLO4/n90fmMeC9pxw2hVexVMGyjuqh6Hh+BxYIIdoD7kA40PA6zzECqAl0kFKahTahsWsx8Tog8VqrX3EIIcYCYwEW9m/No60bFBsvk+IR1f1yjq9eA5mU0xqAixu6gPq4PaXNjSE8fXAdPZ2Mz2dpC7M4kDqjB1DnoVAAksJP41o7p4XINbBGnlZ50HqKuQbm9FxzDfIlM1Lr6RZ4b6/sicqj/9hF8/lPAGDNNclu3Ppwbpqjx+jriTkhxaF/i7OxJcZjrF4z+7uuul/edM2HJWwLrvc+rWURbTYyf81Z1MT9+XnYYi/dsBb/UYOoOaI/AFfDT+ES5Me1Gf9MQTXIisqbrllRCZhytQ4WFlPe1Bs9gDoPaY3iSeGncatdg2vtYa75erNUNLU8XLIXVAGITs2kZjWXPDHVc82LOKxFbRZu14bH+Xu40MTPgzremuH3CanJoagkaFG7ApSXvdVOCKEHPgL6AxeBvUKIP6SUuSfVPAB0lFKmCSGeAuYC99n3pZfmPVrJqNSeA3l9Z2ZQMx7wrVNsvCUmDkNAzvvJ4F8Ta3TR76eKIGj0QIIe6gdAcvgpXHL5j0tgjQLPfGZkAi653lMuQTkxmZcTiFuh9XxIOXAKbDaMNbwwO3g4UGXAEh2HMTBXWgb4YcmXlpaYeAyBflii40CvQ+fpjjUxGc/benN16z6wWLEmJJEedhTXlo1J23cYS3QcGQe1OZtTVm+7rgrFOqMHEGTPSyTb8xJJ9n1Fp2VOXsIlV14CtIJKrVtvZk//l7K3ebdvRK3bOtNoxggM3tXAJrFlmrm4dDXXQ0Xke8qKLTYOfa1a2d/1tfywxl5fYdcttDcZm7eB1eoQTddDWXznP+o5UMl9J7fnDPbtRDvPRkXGdh7Zn04P9AHg4t9n8A7KeX68AnxJjip6GKQl08yxtftp3r8jp7cdpv3dPVnx+lcAHF6xm2FzCp9ft7SEjO5PgxGativhZ3DLpc0t0JeMyNIP0cy6kjOX9tlvN9JyxoNl0lbZ6TqyPzc/oOXTtXTNeXd6B/iSXEy5wZJp5uja/TTv34GT2w4Re/oynz2s9V7zCw7gpj5le2RveqQfTezpGhd+hmq5tFUL9CWtiN9ct7ljSD4bxdFPr89HroeGo/oTYteW8PcZ3INqcM2x3QN9Sb+O31x6ZAIJYaeQFitpF2JJOROJR3AAV/4uuNhmaWn9cD9a2p/X6INn8MiVz/II8CW1iHsXOmcMieeiCP8s5961uL8Xv43U5tuOCjuFwcWIm68n6eWcF6uKZR3VQ9HBSClTgY3AUrQWvD1ALyGEn/0H8ACwOd9hKUDuySW8gRi7wfYBrtUqbwduF0K42lvqbrNfMxk4K4QYDiA02hShb4mUsqOUsmNJlYkAtgsn0fkFInxrgd6AoW0PrEdyTTqekcbVV0eSNnssabPHYov4p1wqEwEufr4me7GU2FV7CRyuNX56d2iMJSUtz7AfgKyYRCyp6Xh30Ob3Cxzek9i/tNbvzKgr+HRrDoBvj5akndGGKZlqemcf79WuobYCchWrTASwRZxAVzMI4euvpWv7nlgO7c4TI2oGZX/Wt+iELdbeU83oAiatgkrftC3SatVWf75Bor/4i8P9J3K4/0Su/LUHv3t6A+DRvgnW5LQ8w50BzDFXsKak49FeG3rvd09vrqzek/+05UrE52vYETqVHaFTiVm1j6Ds32IjzClpThvuDNDC34uIxDQuJaVjttpYfTKK3iE188TEXs2pcNx8NpZgn2r2Y71JybKQkKbNe7r34hVCfD0qTrythH8lczNwSkp5RkqZBfwA3Jk7QEq5UUp5bYK9XUDxtVuVnMruOfb4bN8pqTIRIPPwPxjr18ZQOwAMBqoN7sXVTTtLPK48ufz5avaFTmZf6GTiVu3Ff3gvALxK8B8vu//4D+9FnN1/4lbtoXp3reeDW0ggwmiokpWJABmHTmCsH4Sxtj8YDXgO6UXqhl15YlI37MJ7qFZZ6zmwB2m7tFUWLZGxuHfRflbCzQXXNjeRdeYC1rgrmCNjMQZrDR3uXduSdTqi1Joufr4meyGV2FV7CbC/v0ublgG58hIAPj1bcfXk5TwVkfvvfI0dnZ5lR6dnubBkJecW/nrdlYnXtJZ3vqesZB07jqFubfSB2vPq3q8vGVuv73l179+XtLUFF1iqEMrmO/85z4HK7zu5Pae4ykSA3V+v5cMh0/hwyDSOrdlHu7t6AFC3XSMyU9ILDIs1ubtkz7+n0+to2rctsfa5u5NjrhDcRRvuH9KtBfHnoou9dkmc+Xxt9iIqkX/to969mjaf9o0wp6Rf13Dn3HPfBQ3sQMrJG+8I8G9g59drWTjkJRYOeYkja/bRwZ6u9do1IiMlrcR0valvO2Ls6VqthhcAQgj6PjOMXd/mXVzqejn+5Tr+GDCdPwZMJ2L1fhrecwsANds3JCs5rdDhzu1evAejpxt7Xv2mTNcuidNfrGVt/2ms7T+NS6v2UX+4dt98b+A3d+mvfdTspj0PJl8PPEMCuRoRU8JRxXPwq3V8N3g63w2ezunV+2l2t3bvAto1JDMlrdDhzl0n3YOLpxubX8t771IuxVO3u9a72KdREHoXY7lXJgJVsqyjeiiWD98DvwL3Sykj7V1RN6J1718hpfw9d7CUMl4IsV0IcRhYhTYPyZ9CiEPAPuC4PW6vvWvqQSAaOATZDesjgI+FEC+jzTnyA1D2tc9tNjJ/XYLb46+B0GHeux5b9AVMAx/EeuEU1qPFV+S4T1uCcHXXKq1adCb9k9eQ0WWfoDxu3QH8QtvRffdCrOlZHJ3wcfa+LuvfZlfoFACOT/mMFu8/jc7VSNz6cOLsqy0em7iYpjNHIQx6bJlZHJ20BAD/27tQ55H+SKsNa0YWh55YWGatRTH51TnsPXCQxMRkQoc+xNNjRnL37QPL7Xp5sNnIWL4I96ff0CpNd63FFhWBacgIrBEnsR7eg6nHbeibtgGrFZmeSsY3CwAQnt64P/UGUkpkUjwZX7/rMFmJ6/dTPbQ9bXb8H7b0TM48/2H2vpZr3+Vw/4kAnHtpCSHvPYvO1UTixjCSNoQB4DOoMw1mPoahhhdNv57O1SNn+efBNwFou3sReg83hMmA78DOHH/gddJPln1+zNh1B/ALbUvP3QuxpmdyaMKi7H3d1s9hR6jWE73JjAcJuqs7ejcTvQ98xMVvN3LqneVlvn5+DDodU3o35enfw7DZJHe2CKJhDQ/+b9cpmtfyondILb4Pj2Dz2Vj0OoG3i5HX+2uGqtcJXrilCU/+uh8JNKvlyV0tK6Z3IjhkXpHaQO4XzEWgczHxY9DeuddwFULsAyzAnHzzP1Vmqo7nAFhtxM3+kIBFsxF6HSm/rsZ8+jw+4x4m88gJ0jbtwqVFE/wXvorO0xP3Xl3weXokF4dpw8sCv3gXU3BdhLsb9dZ9S+wr80nfsb+Ei5aehHVh1AhtR+fdH2BNz+KfCR9l7+u4fh77QicDcHLKJ9z0/jh0riYS1oeTsP4AAJHfb+Sm956i0+Z3sWVZOD7+o0KvUx5UuO9YbcS8+TF1PpsJOj1JP68h61QENZ4dScbhE1zduJuk5asJnDuZ4NWfYU1KIfKFOQBc+e5PAme/QIM/F4EQJP2yhswT5wCImfkxQfNeRBiNZF2IJGraghuSF2/PS3TdvRBbvrzEzevfZo89L/HPlM9obs9LxK8Pz7Nys//QbkTnWoylvCivfE+ZsdpIfPcD/N57G3R6rv5vFZaz5/B8fBTmYyfI2LYDY7Om1JjzBsLTA7dbumJ9bBQxI7RVavUB/uj9a5F1wDGvj+uljL7zX/UcqGq+A/yzMZwmfdrywuYFmNMz+WXy4ux9z6yczYdDpmF0d+GhTydiMBkROsGZnUfZ8622qNRvUz/l1lcfRmfQYck089tLnxZ1qesmal04/qFtGbBrAdb0TPY/l6Ot77rZbOg3DYCWMx6g7rBu6N1MDA77gHPfbeLYOz/T8LGBBA7sgM1ixZyYyr4Ji4u4kuNxankHOL7xAE37tOXFze+RlZ7JslzpOmHlWywc8hImd1ce+XRSdrqe3nmU3fZ0bXtHN7qOHADA4dV72Ldsk8O0XVwfTu2+bbhr+7tY07PY9kLOe/mONbP4Y8B03AN9aTNhKIknL3HHam1E4LHP13Ly+03UaBNC38+ew+TtTp3+7Wg78W5+71tgBOwNEbU+nMDQtgzeOR9rehZ7n8+5b/3XzmZtf+031+rlB6hn/83duv8Dzn63kaPv/kL0xoME9GrFwM1zkVYbB9/8Lk9P2bJybkM4Dfq04ZGt72JJz2JtLk97cNUsvhs8HY8AX24eP5SEk5d4cKV27/7+ci1HftjE1pnfEvr2Y7R7bBBIWPtCxTwTVbGsI2QhKyQqKi9CCA8pZaoQwh3YAoyVUobdyLlSJ91ZaRN/59fFjXpwLr2PVMykrTdKxhvjnS2hSI4uN5Uc5ESuWCuvvp6v+JUc5ETcx31Y5olH4m/tVew7yW/lliewD2Oys0RKmZ2DEELcAwySUj5m/z4S6CylfCb/uYQQDwHPAL2klJn2bbWllJeEECHABiBUSlk1V8soJY70HIAzrQZUWt+JiPEuOchJdD9S2KKplYMzt4xztoRiuXjFy9kSiqQyzz7cPKRyz9FVe+cGh0x2VRbfUZ5TPjjSd6Y3eLDSek6HDGcrKJ7bD890toQiebnjdGdLKJJmZr2zJRRLtUq8kvBlY8UsAnmjTIj4RpV1CkH1UPz3sUQI0RxtnpEvy1KwUygUisqELKF0bTfU4rrVXALq5vpex74tD0KIfsB0chms/fyX7P+fEUJsAtoB//XCnfIchUJRZSmj7yjPKR+U7ygUiipJVSzrqArFfxlSyqo9i65CofjPIsu+cN5eoLEQIhjNXO8H8rwzhRDt0FaHHCSljMm13QdIk1JmCiH80FaanFtmRf9ylOcoFIqqTBl9R3lOOaB8R6FQVFWqYllHVSgqFAqFolJQUqtdicdLaRFCPAOsBvTAUinlESHEG8A+KeUfwDzAA1gmhACIkFLeATQDFgshbGgLls3Jt2KaQqFQKKoYZfEd5TkKhUKhuB6qYllHVSgqFAqFolIgrWWfO0VKuRJYmW/bK7k+9yviuB1AqzILUCgUCsW/hrL6jvIchUKhUJSWqljWURWKCoVCoagUlLXVTqFQKBSK60H5jkKhUCgqiqroOapCUaFQKBSVApulcq/uplAoFIqqhfIdhUKhUFQUVdFzVIWiQqFQKCoFUlY9k1UoFApF5UX5jkKhUCgqiqroOapC8T+My9QFzpZQJD8uf9HZEoqkyxvjnS2hWFxfed/ZEoqkdc/vnC3h30uNAGcrKHeqYqudIi91Ny5ytoQiyej8rLMlFMmZW8Y5W0KRhGz7yNkSiqXu9+84W0KRyORUZ0soEl37oc6WUCEo36navLZvprMlFEna5LHOllAsL3ec7mwJRTJz3yxnSygS82dvOltCscjUq86WUCS69u2dLaHcqYqeoyoUFQqFQlEpsDlgomKFQqFQKEqL8h2FQqFQVBRV0XNUhaJCoVAoKgXSVvVMVqFQKBSVF+U7CoVCoagoqqLnqApFhUKhUFQKqmKrnUKhUCgqL8p3FAqFQlFRVEXPURWKCoVCoagUVMWJihUKhUJReVG+o1AoFIqKoip6jqpQVCgUCkWlwFoFW+0UCoVCUXlRvqNQKBSKiqIqeo6qUFQoFApFpaAqttopFAqFovKifEehUCgUFUVV9BxVoahQKBSKSkFVnFdEoVAoFJUX5TsKhUKhqCiqouf8KyoUhRD+wAKgC3AFyALm2j9PklLeVsyxrwGpUsp3ruN6qVJKjyL2BQHvSynvKeEc06SUs0t7zVLq6gg8LKUcL4ToDWRJKXc48ho3wsuz57Nl+x58farz2zeLnKLhgVcfpVWfdmSlZ7F00odEHDlbZOwzn0yhZj1/Xh34AgB1mtVn5KyxuLi7En8xlk+eW0hGarpDdOmbtcf1rrGg02HeuYasdcvz7Dd2H4yxx61gsyEz08n88UNsURdAb8D1vnHo6jUGKcn8eQnWU4ccoqm0ODtdt5+4xNwV+7DZJMM6NuLRXi0LxKw+dI7F6w+CgCYBPsy5rwd7z0Qxb8W+7JhzcUnMua8HfZvX+09oA9h+5Cxzf1qv6evemkcHdc6zf95PG9h7IgKAjCwLCSlpbFswHoDIhGRe//ovoq+kIBB88Mzd1Pbzdqi+orBadRVyndKgfCf7nJXOd5zxbqrWswMBM8Yi9Dqu/LiG+MXL8uwXJgNB70zErWUjrFdSuDh+DuZLMRhr16LhmkVknbkEQFr4caJmfASA1+298HvqXpASS0wCl154B+uV5BvS535LB/ynPwk6HUnL/yLhk3z6jEYC3p6Ia4vGWBOTufzCW1guxYBBT8DM53Bt3hD0epJ/X0/Ckp8A0HlWI2Dmc5ga1wcpiZq+gIzw4zekrzQ43XPOxzNv6wlsUjK0eRCPdmiQZ/8fxy6zYPspanm4AHBfqzrc1aI2AB0+Wk+jGtrjG+DhysLb2jhcnz6kFaYBD4HQYQnfjHnn/wqPa9oR13vGk770VWyRZ0GnxzRkNPrAYKSUZK35BluEY9Nx+7HzzP1lGzZpY1iX5jzar0Oe/fN+3cbekxcByDBbSEhJZ9ucxzl+MZbZyzaTmpmFXuh4rH8HBrZv7FBtJVFZfEd5TvY5K53ngPPfT4aWnXB98GmtPLFlFZkrf8iz39T7Nkyhd4LNiszIIP3L+dguR6APborbqOftUYKM37/CErbd4fruePURmvZpizk9i58mfczlI+cKxDz65VQ8a1VHr9dzdu9xfpuxFGmTBDarx7BZYzC5u3LlYiw/PPcRmQ4qh5WEs9M1N7rglphCHwSdDsvfW7DsXplnv75ld0x97kOmXAHAHLYe68Et5aZH36gNpltHa56zfz3mrb8XHte8M64PTCT946nYLp9BVK+J2/gF2OIuA2C7cJKsPz9xuL7t/1xk7p+7sUnJsE5NeLR36wIxqw+eZfG6A4CgSaAvcx7oBcB7q/ay9bjmSWP7tmFgmxCH6yuKyuI5jqTSVygKIQTwG/CllPJB+7b6wB1oJluhSCkvA8UarJ1pgENNVkq5D7hWG9EbSAWcbrJDh/TnwbvvYNqbpc7HOJRWvdtRKziQab2fJaRdYx6aNZbZQ18qNLb9wM5kpmXk2fbInKdYNvsrTuw+SvfhfRk49k5+n/9DocdfF0KH6/CnSPvoZWRiPO6TFmA5vFurMLRj3r8J8/ZVAOhb3ozLsMdI//hVjN0GApA25xmEhzduT71O2jvPg5Rl11VKnJmuVpuNt/7cw6LR/fD3cmfEx6vo1awODWtVz445H5fM0s2H+eKJgXi5uZBgz3x0Cgngp2e1fHdSWia3z/+Nro2C/hPasvV9v5ZFE+7F38eTEW99Ta/WDWkY5JcdM/nevtmfv98YxvEL0dnfX/58JY8N7kLX5g1Iy8hC6CquJc0RwwCEEIOAhYAe+FRKOSfffhfgK6ADEA/cJ6U8Z9/3EjAGsNr/va98p/L5ToW/m3Q6Al97ivOPvIw5Ko6QXxeQsn4XWady3uXVhw/EmpTKqb6P43VbT2pNGc2l8W8DkBURyZnbn817Tr2OgBljOT3wKaxXkqk1ZTS+I28j9v3vbkif/yvjuPjoNMzRcdRftpDUDbvJOh2RHeJ9zwBsyamcHTgGzyG9qDnxUSJfmIPnoB4Io5FzdzyNcHUheMVikldswnIphlrTn+Tq1n1cnjALjAZ0ri43dPtKi3M9RzJn8z98fGc7/D1cGPHTXnoF+9HQN299y8DG/kzt1bTA8S4GPT/e37nAdochBKZBD5Px3VxkcgKuj76O5WQY0l5gy8bkivHmAVgvncreZGjXG4D0T6aDuyeu908iY+lrgGPyE1abjbeWb2HRU3fgX92DEfOX0atlMA0DfLNjJg+7Jfvz91sOcvxiLABuJiNvPtSP+jWrE5N0lQff/YmuN9XDy718f2u5KavvKM+p+p4DTi7rCB2uI5/l6jtTkAmxeLzyEebwHdgu57zjs3ZtIGuT1shgaNsV1/ufIm3+S1gvnSP19afBZkN4++LxxmJSwneCzeYweU17t8UvOIB5vZ+nXrtGDJs1ho+GzigQ9+24hdkVhQ99/Bytb+3C33/u5O45Y1kx+1vO7j5Gx+G96TX2NtbMX1bg+PLA2WXYbITA1H8kmT++g0xJwPWRV7CeCkfG533HW47twbzum4rRc/sYMr6YiUyOx/XJt7Ac34eMvZQ3zuSKsetgrBdO5NksE6LI+L8Xy02e1Wbjrd93sWjMQPy93Rnx4Z/0alaPhv65y2JJLN14kC+evBUv95yy2JbjFzh2KYEfx9+J2WplzJK/6N60Dh6upnLTm5tKVtYZL6VcXVY9/4Yq0r5orVPZzQZSyvNSyg9yBwkhfIUQvwkhDgohdgkhcldTtxFC7BRCnBRCPG6P9xBCrBdChAkhDgkh7iyNGCFEAyHEYfvnUUKIX4QQf9nPPde+fQ7gJoQIF0J8a9/2kBBij33bYiGE3r49VQgxSwjxt123v337cCHEYfv2LfZtvYUQ/xNCNACeBJ63n6+HEOKsEMJoj/PK/b286di2Fd5enhVxqUJpO6ATO3/ZBMCZAydx93THu2b1AnEu7q70f+w2/vfBz3m2+wcHcmL3UQCObvubDoMdUyjQ1W+CLTYSGR8NVguWsC0YWnXJG5SR0wInTK7ZFYa6gLpYTh4EQKYmIdOuoqtbsa32zkzXwxfjqevrSR1fT4o5NL4AACAASURBVIwGPQNb12fTsQt5Yn7Zd5L7OjfFy00rePh6uBU4z9rD5+neJAg3k+PaTiqzNoDD5yKpW8uHOjWra/o63cSmg6eKjF+19xiDOjYD4PTlOKw2G12bNwDA3dWEm6lCXiMAWG2i2H8lYX+vfgQMBpoDDwghmucLGwNckVI2QusN8rb92ObA/UAL4A0gGMhuUlW+IxpQSXynot9Nbm2akHX+MuYLUWC2kPS/LXj2y/su9+zXmaRf1gOQvGob1bqW0ENNCECgs78jdB7umGMSbkifa+smmCMuY76o6UtZuRmP0Lz6PEK7kvTbOgBSVm/FvWtbbYeU6NxdQa9DuJqQZjO21DR0Hu64dWxJ0nJ7PtNswZZy9Yb0lRanek50MnW93ajj7YZRr2NgY382nYlzipbC0AU1xJYQg0yMBZsV69FdGJq0LxBn6nU35p0rwGLOOdavNrZzWh6HtBTISEMXFOwwbYfPx1DXz5s6ft6a57RrzKZDRY8SWRV2kkEdmgBQv1Z16tvza7W8q+Hr4caVqxXTM+kaZfEd5Tn/Dc8B576f9CFNscVcRsZGgtWCec8mjO265w3KSMv+KFxyyhNkZeZUHhpNjmpHyEOLAR3Y/8tWACIOnMLN0x3PQsph1yoTdQY9eqMBaddYMziQs7uPAXBy20FaDr7Z8SKLwNll2GvoAkOQiTHIJO0dbzm2B33jds7TU6cRtvgo5JUYsFqxHtqBoVmnAnGm0Pu0nou5PKciOHwhjro1PKlTw14WaxPCpqMReWJ+2XOC+7o2y26gulYWOxOdSIdgfwx6HW4mI00CfNh+4lKBa5QXlaisMwj4v2vv6bLwb6hQbAGElSLudeCAlLI1WovZV7n2tUarmOwKvCK0rvwZ/D975x0eRbX+8c/Z3Wx6QnpCQif0DtJUOig2sKIiIohd4SogeC1XsSH6U9SrIiJ2bFwLitJ77wLSQkso6b0nu3N+f8ySZFMIkE12iefzPPtkd+admW92duY7p70HbpZSdgMGAv8nhLiUKuMuwCigIzBKCNFISjkdyJdSdpFSjhZCtLXFXCml7IJeIzzatr03sEVK2RlYBzxgW/4CcI1t+U1lD2irYZ4DvGM7xnpgDXC9LeRO4CcpZd1e3U6iQVgQaWdTSz6nJ6TRIDyoQtzIyXeybN5vFBUU2i0/G3OaLsP0m2SP6/oQGBFcYdtLwdAgCC0jueSzlpGC8K+oy+3q6/F+4RPcR4yj4H9z9dgzJzB16AUGAyIwDGOjFhgCHKPrciApK49wf++Sz2F+3iRl2hcyYlOyiE3NYuzHSxgz589KzWDpvpMM7+S4gpOrawNISs8hPKD04SisgS9J6TmVxp5NzeRsSiY92+hDrmOT0vH1cuepOb8w6tUvePt/a7A6sBW7OqQU531dAD2Bo1LK41LKIuA7oHwBagTwhe39QmCw7d4/AvhOSlkIBAGJtv2dD+U7/wDfMYUFURxfWrlkSUjBLcz+Xm4KD6I43na/t2po2XkYA/wAMEeF02zRezRZMBOvHu1tO7ES/8IHNP/jQ6I3f4V7y8Zk/LDsEvUFlx7bps9UXl9oEJZz/8M5fQ38yF66AS2vgBbrF9Bi1Zekzf8JLTMHt6hwrGmZhL/+FE1++i9hL09CeNZdr7G6Jim3gDBfj5LPYT7uJOcWVohbeSyJO77dypQ/95KQXTraociicff327j3x+2sPp5cYbuaInwDkNmlzzkyKw3hG2AXYwhvgvALxHr0L7vlWlIcxlbdQBgQ/sEYIpoifANxFEmZOYQHlPbkDGvgQ1Jm5ZXPZ9OyOJuWRc/oyArr9sUmUmzRaBRUNyk2zlFD31Geozyn1hEBwci0pJLPWloyIqBiecI86CZ83vgSjzseoGDBByXLjc3b4PPKPHxf/oT8L2c7tHcigF9YIJllymGZCWn4hVd+j7n/y+k8v3MOhbkF7PtjKwCJMadpN6wHAJ2u602DiIr/W31H+AYgs0obFWV2GsInoEKcqXV3PMbNwDzyUYfexyvo8QtEZpbxnMzUCsczRDRD+AdjPbK74vYBoXg8+gYe41/E0KSNw/VVKIv5e5GUZe87sSlZxKZkMvajxYz54Hc2HtaHOLeKCGTjkTPkF1lIzy1g+/F4EjNqt8G0LK5S1pFSngCOUr3vVMvlUKFohxDiA1tL1vZyq64CvgKQUq4CgoQQfrZ1v0op86WUKcBq9C9OAK8JIfYCK4BIIOwSJK2UUmZKKQuAA0CTSmIGo3c53S6E2GP7fG6wfhFwLhHOTqCp7f1G4HNbK+OF1BzPA8bZ3o8DPqssSAjxoBBihxBix7wvv72A3dYPGrVrSkjjMHYv3VZh3edPf8DAe67l+d/ewMPHE0uxpU61Fa9fTO6MByhc9Dnuw0bpy7YsR2ak4DVlNu63PoD1xCGHPwBc7lg1SVxKNvMmDGPmHVcx45ctZOUXlaxPzsrjaEIGfaIdO6T4ctdWlqU7DjGkWyuMBt0KrFaN3TGneerWAXwzfQxnUjJYtHl/nemprtWu7P3L9nqw3C4igbLdRU/bllUaI6W0AJnohbny2+ac21b5TpUo36kGS3IaMVffx4mbJpL42jwiZ0/F4OMJJiOBo6/j+E1PENNnDIWHThD8yO11rs+zY2vQNI71G83xIfcROO4W3KLCwWTEo11LMr5dTOwtjyPzCwh84I461+dK9GsawuKxV/LDXb3o3SiQF1YcKFn3x9i+LBjVk9eGdeDN9Uc4lZl3nj3VBgLzkLspWlHx+rLsWacPk77/JczD7sF6+ihI5zxPLN11lCGdW5R4zjmSM3N57usVvHT3IAx1mGYDauw7ynNKUZ7jZIpWLSJn2r0U/DgP9xtHlyy3Hj9EznMTyJnxGO7X3wWmuht5Up5P753Jqz0fxWQ20bKvnn/8x6c/ps89Q3nit1dxd0I57HLBenQP+XOmUvDZC2gnDmC+foLzxAiBefi9FC35ssIqmZ1O3luPUvDhNIqWfIH77RPBveJIrdrGqmnEpWQx78HhzLyrPzN+2khWfiF9W0VyVesoxn60mOnfrqVT49A69R0XK+tUtu1F4/I5FIG/gVvPfZBSPiaECKY0v8aFUL6Dt0RvNQsBukspi4UQJwGP8hteAGWbsK1U/p0K9ByQlSX2K5ayJDFeyfZSyoeFEL3QW+J2CiG6V7JtCVLKjbYhCgMAo5Sy0loAKeVcYC5AccrxukvI52AGjrmWq+8aDMDJv44R2LC0NSsgPJCMhFS7+BbdWtG0UwtmbvgQg9GIX5AfU797iTfv/A8Jx87yzr0vA/rw504DKw4juhS0jFTcGoSUfDY0CLZr7SmPZdc6PO54FL4BNI3Cn+eVrPN68k208nkr6jGhfl4klOnhkJiVS6i/vRmF+XnRoVEwbkYDkYG+NAnyIy41iw5Rek/OZftjGdiuEW5Gx7abuLI2gNAAHxLSs0v1ZWQTGlBp3nWW7DjEM3cOKdUd4EvrRqFE2YaqDOwczd4TZ7n5yko3dzjVtcyVvX/VMn+jG++54yrfqYR/iu9YElNxK9Nz3RQeTHGi/b3ckpCKW0QIloRUMBow+HqVTLBiLdKvx4L9RymKjcfcLBL99EBxXAIAWX+sJ+jhS6tQtCSm4BZR6jWm8GAs5fUlpWKKCMaSmFKqLyML3xsGkLt+B1isWNMyyd91AI8O0eTt2I8lMYWCvYcByF66oV5XKIZ6e5BYpsdhYk4hId72PTIbeJYWwm9uF8m7m0pTSYT66JdxlL8nPSIDOJScTSN/L4fpk9npCN/S5xzhF1iSmB8Adw8MIVF43KNf7sLHH/fb/0Xhj7PR4k9QtKI0N6fH2OfR0hIcpi3U34eEMr3gEzNyCC3Tc6QsS3bH8Mxt/eyW5RQU8cQnv/P49b3o1DTcYbouFBfxHeU5ynOqRKanIAJDSz4bAkOQ6VWXJ4q3rsZzzCTKJw/Q4uOgMB9jVDOsJ49Uuu2F0mfMUHrepefjPv3XcfzLlMP8wwPJSqg6hYelsJgDy3fSbmh3YjbsI/nYWT6993UAgpuF02ZglxppuxyR2ekIv9IegMI3EJlTLn1qQWnZw7J3LW4Da68RUmal2Y2qE/5ByOwy59TsgSG0ER7j/6Ov92mA++inKfxmFtrZ45Cve4J29gQyLRFDUIS+3EFUKItl5hHqZ+87Yf7edGgUUloWC/YnLiWLDo1CeGBQZx4YpKemmf7tWpoE+1FXuIjnOJTLoYfiKsBDCPFImWWVPaWtx9a13mY0KVLKc9MljhBCeAghgtAT/G4H/IEkm8EOpPLWtppQXCavx0rgNiFEqE1foNCTLVeJEKKFlHKrlPIFIBloVC4kGyif9OFLYAFVtNjVJ1Z/tYQZ101lxnVT2b1sG31uGQBA867R5GfnkZmcYRe/5utlTOn1INOvepQ3bn+OxBPxvHmnfhP0DdJvIkIIrn/8NtZ8s9whGrW4IxhCGiICw8BowtStH5Z9W+1iREhpDzVj+yvQkm3Jd93cwawXZoytuyCtVrvJXOo77SODiEvN5kxaNsUWK0v3xtK/jf0lMLBdI3ac0CcTSc8tIDY1i6jA0ktiyd6TDO/s+CHFrqwNoH2TCOKS0jmTkqHr236I/p1aVog7kZBKVm4BnZuX/gbbNw0nO6+QtGy9d822w3E0r8OhJ1Ypzvu6AM5gf6+Msi2rNEYIYUL3gtRy264CPLEfBqB85x/qO/l7j2BuGolbVBi4mfC/oR85K+3v5dkrt+J/i97I5Tf8KnI36zlwjYF+YOuN5dYoHHPThhTFJWBJTMXcsrG+HvC+qqvdJC8XQ8G+I7g1aYhbpK7P97r+5KzaYheTs2oL/iP1xgPfa64mb4s+LNYSn4xXb/2hWni649G5DUXHT2FNSac4Phm3ZnrDtVefLnaTvNQ32of5EpeZx5msfIqtGktjEhnQzD7NSNkh0GtPJNMsQC+8ZBUUU2TVe/yl5xexJz6D5oGVV6hdKtrZ4xgCwxD+wWAwYmzXG0vZYWaF+eS98xj5H0wm/4PJaGeOlVQmYjLrudMAQ7P2+iyw5SdzqQHtG4cSl5LJmdQs3XN2x9C/Q9MKcScS08nKK6RzmUrDYouVpz79gxt6tGFol4o+VRfU0HeU5yjPqXWsJw5jDI1EBIeD0YRbzwEU77afp8YQVtrJyNSpF9ZEfXinCA4v8SARFIohvBFaSs0bFDZ/tZx3r3uGd697hr+X7aD7LVcD0LhrSwqy88guVw4ze7mX5FU0GA20GdSVpGP6fci7TDls0OM3s+WblTXWd7mhxZ9ABISW3ONNbXtiPVpuKLF3aToIY8uuaKnxtafnzDEMQRGIBiFgNGLs2BfLoTLtG4X55M2cQP7bj5P/9uNop2NKKxO9fG15ovWhzyIoAi09sYojXRrto4KJS80qLYv9dZz+7cqXxRqz47j+HaXnFhCbkklUoC9WTSMjV29APBKfRkxCGn0qScNRW7hQWaeqbS8al++hKKWUQoiRwDtCiKfRDScXmFYu9EVgvq1bfx4wtsy6vejd/4OBl6WUZ4WeQPg3IcQ+9BbAQw6WPhfYK4TYZcst8hywTAhhAIqBx4DY82z/phAiGr3FbyXwF9C/zPrfgIVCT7D8hC23yDfAK0Cd9u+f+p+ZbN+9l4yMLAaPvIdH7x/DrTdeU2fH37d6Fx0HduO1tf+lKL+Qz6Z+WLLuhT/eZMZ1U8+7fc+brmLgmGsB2L10Kxt/XOUYYZpGwcI5eD06AwwGircsR0uIw3zdaKxxMVj3b8N89Q0YW3cGqxWZn0PB1+8AIHz98XpkBlJKZGYqBV/9n2M0XQTOPK8mo4HpN/bkkc9XoknJiG4taRnWgA9X7KFdZBAD2jaib3RDNh+N55bZizAYBE9e240GtsS7Z9JzSMjIpXvTSxnZc/lqK9E3agiPvLcQTdMY0bcjLRsG8+GiDbRrEs6Aznqhbcn2Q1x7RRvKplMyGgw8eesAHpr9PVJC28Zh3HpVNZNLOBCrVuM2ru1AtBCiGbpB3gncXS5mEbo/bEafxXKVzWcWAQuEEG8DDdGHBzQRQpxA+c45XMJ36vzeZNVIeOkjGn/+MsJgIGPhcgpj4gj51z3k74shZ+VWMn5YRuT/TaHlqk+wZmRzetIsALyu6EDIv+4BixWpacQ//wFaZg4akPLeApp+OwtpsVB8JomzT79zyfqSXv6IqE9fAYORzP8to+hoHEFPjKFg/xFyV28lc+FSImZNpdnST7FmZhP/lD4hYPqC34h47Sma/jYHhCDzp2UUHjkJQNIrH9HwzacRbm4UnYon4d+XqO8CcarnGAxM69eaR3/djSZhRLsIWgT58OHWY7QL9WNAsxC+/esUa0+mYBQCfw8TLw3Rc6AfT8/l1dWHEEIgpWRc96YVZoeuMVKjaOmXeNz1NBgElr/WIVPO4NbvFrT4E1hjKuawOofw9sPjrqkgJTI7ncJfP3aoNJPRwPRbr+aROYvQNMmIXm1pGRHEh39spV3jUAZ00BvPluyK4dpu0Xaes2zPUXYdiycjt4BF2/RJGWbcPZg2USGVHqs2qKHvKM/5B3gOOLmso2nkf/M+3pNn6uWJ9UvQzsbiPnIs1pNHsOzZjHnwCEztuoHVgszNIX+e7kGm6A64X38nWC0gJflfvYfMyarmgBfHodW7aT2wC0+vnU1RfiE/Ti29x0z643Xeve4ZzF4ejJ03BZPZDWEQHNt8gK3f6BOFdbmpL33GDANg/9Jt7PhxjUP1nQ9nl2FLkBpFy7/B/Y7JIAxY9q1HppzF7aqRaAknsR7dg1v3oRiju+iNQvm5FC2eV/1+LxVNo+j3+XiMfRYMBiy7ViOTTuM26A60s8ewHtpZ5abGpu0wD74DabXq/9eiTyDfsTkKTUYD02/qzSPzl+m+0yOalmEBfLhsF+2ighnQrjF9W0WyOeYst7z9EwYhePK6K2jg7UFhsYXxH/8BgLe7mVdH9cNUCyPGqsLFyjrRQMV8cBeJKO2BrrjcEULcBoyQUo65kHhXHgbwSI/am2q+prxzU0H1QU7E44X3nC2hSixrFlQfpKicoLofCnYxeA6cUOMEJOvDbzvvPenqhIXVHkMIcR0wGz0f03wp5atCiBnADinlIiGEB3oOqq5AGnCnlPK4bdtngfGABfiXlPLPGv1D/wDqk+/E9HrC2RKqxOjmujl0m2/4oPogJ1L87VvOllAlMqvyCbNcAUO3Hs6WcF48h090SNKrmvqO8py6pT55Tt7U8qnRXIvXVtddxf7F8sqOV50toUqKP33Z2RLOi8ypuwlILhZDN8ekHastPG+erso6leDyPRQVF4YQ4n306cOvc7YWhUKhuBQusKv/eZFS/gH8UW7ZC2XeFwCVJp6RUr4KuO5TqouhfEehUFzu1NR3lOfUHcpzFArF5U59LOuoCsUqEEJ0xDaTWhkKpZS9nKGnOqSUrtu1QqFQKC4Ajbqd3dPVUL6jUCgUdcs/2XeU5ygUCkXdUh89R1UoVoGUch/wz5tmSqFQKJyEtR6a7MWgfEehUCjqln+y7yjPUSgUirqlPnqOqlBUKBQKhUsg66HJKhQKhcJ1Ub6jUCgUirqiPnqOqlBUKBQKhUtgcbYAhUKhUPyjUL6jUCgUirqiPnqOqlBUKBQKhUtgFfWv1U6hUCgUrovyHYVCoVDUFfXRc1SFokKhUChcgvqYqFihUCgUrovyHYVCoVDUFfXRc1SF4j8Yy6qvnS2hStpqHs6WUCUHFmrOlnBeOvVb4GwJVWIacLezJZwXyy//dbaEKpGJCc6WcH4G1nwX1prvQuHiFH/9hrMlVElk3wJnS6iSHcuCnS2hShp9+5azJZwXt7umOFtClWSNG+dsCVViPHDa2RLOi+fwiQ7Zj/Kd+k3RJy85W8JlS9tio7MlVEnxpy87W0KVuN3/vLMlnJdTAx92toQq8Vq7xNkSzovnzdNrvI/66DmqQlGhUCgULoFWD4cBKBQKhcJ1Ub6jUCgUirqiPnqOqlBUKBQKhUtQH1vtFAqFQuG6KN9RKBQKRV1RHz1HVSgqFAqFwiXQ6l+jnUKhUChcGOU7CoVCoagr6qPnqApFhUKhULgE1nqYqFihUCgUrovyHYVCoVDUFfXRcwzOFqBQKBQKBYBFnP9VE4QQgUKI5UKIGNvfgEpiugghNgsh/hZC7BVCjCqz7nMhxAkhxB7bq0vNFCkUCoXC2SjfUSgUCkVdUR89R1UoKhQKhcIlkNW8ash0YKWUMhpYaftcnjzgXille+BaYLYQokGZ9VOllF1srz01l6RQKBQKZ6J8R6FQKBR1RX30nMtiyLMQ4lngbvQ8lhrwkJRyaxWxLwI5Usq36kDXAKBISrnpIrfrgX4iJzpQy+3Ai0BboKeUcoej9r0x5iyzFu9Ak5Kbu7dkfL/2FWKW7ovl49V7AUGr8AbMvOMqAOIzcnnply0kZuYhBLw/ZiCRAT6OklbCwJfG0GxgFyz5hSyZPJek/Sft1ps8zNz40UQaNAlF0zSOr9jN+pnfA+AbGcQ1bz2IV6AvBRm5/DHpI3IS0mqkp8nL99NgUDe0/EKOPflf8vYdrxDj1bE5LWY/gcHDTMaqXcQ+/ykAgTf0IXLyKDyjo/j7umnk7j2m/w8BPkTPnYp3l5Yk/7Ca2Gfn1UjjxiNn9POqSW7u0ZLx/TtUiFm67yQfr9wLAlqFBzBz1NVsP57Am4tLf14nUzKZOepqBrVrXCM9F8Nzr73Nuo3bCAxowC9fz6mz455j44kkZq08oF8TnRoxvldLu/W/7j/F7DWHCPHxAODObk24pZP+/cxee5D1x5MAeLBPNNe0aeh4fSdTeHPdYTQpGdk+kvE9mtmtX3TgLO9sOEKojzsAozo14pYOUQDEZ+czY8UBEnMKAfjviK409PN0uMbKqGnLXDWMAAbY3n8BrAGmlQ2QUh4p83EcEABsEUIUAKer2rHyHcf7jqFJe8z97wCDAcv+DVh2LLVbb2zXB/NVtyJzMwAo3rMa698bSwPMHniMeRHrsT0Ur/nOUbIAMHW8Ao8xj4HBQPGaPyj83X7/5kE3YB4yAjQNWZBP/vx30M7GYurQHY87JoDJBBYL+d99jPWA4+oHWr16H0GDu2LNL+TgxI/I3neiQoxvp2a0e+9RDB5mUlfu5siznwPQYe4kvFro9yKTnxeWrDy2DS69PNwjg+i9/m1OvPkjcR/9fskaN8am8ub6I/q9qV1Dxndvard+0cGzvLPxaOm9qWMUt7SPBKD7BytpGaQ/P4T7ePDuDZ0vWcel4GzfcevWE+8HngCDgYLliylYuMBuvceIO3Afdj1YrcisDHLefQMtORGAwF9WYY3Vn0O05CSyX/m3Q7WZOl2B55jHwWCgaM0fFP72rd168+AbcR9aek3kffo22plYhI8fXpP+g6l5G4rWLSX/i/ccqutCcBXfKVPWaQBsEkKMq2qnynMc7znlMTbviHnIaN2D9qyleMtiu/WmjldhHjQKLTsdAMvOlVj+WltbcjB1uAKPux/VfWfdnxT+Uc53BtyAefAI0KzIggLyv3gb7Wwcxmat8bzvSVuUoODXL7Hs2ljxADWk54wxRA3Sy2EbnpxLWrlymNHDzIC5E/FrEopm1Ti9fDc7X9fLYWG9WtPzpTEEtG3E2kf/S+zi7Q7Xdw5Dsw6YB9+tn9e/1mHZ+oe9zg5XYh44Cmk7r8W7VmLdu67W9JwPZ3uO55U9CJr2CMJoIOunJWR++r3deo/uHQl6+mHMrZqT9PRr5C5fD4C5dXOCn5+IwdsLqWlkzP2W3KW1d20AmHv2xG/i42Awkr94Mbnf2Puj1x2343XD9UirFS0jg8yZs9ASE2tVU1W4iufY3p8VQiQBIUDGpR7U5SsUhRB9gBuAblLKQiFEMGB2sqxzDABygAs2WSGEyWaAjjbB/cAtwMeO3KlV03j9t+3MuW8QYX5ejJ6zhP5tomgR6l8SE5uaxfx1f/P5A8Pw83QnLaegZN1z/9vEhP4d6NMygrzCYkQtTJXebGBnApqGM7/fZCK6tmDIq/exYMSLFeJ2zF3Mqc0HMbgZuf3bf9N0QCdOrtlL/+fu5sD/NnBg4Xoa9W3H1dPv4M9/XfqN239QNzyaRfDXlY/h060VzV5/kL9vqNhA0GzmQ5yY+hE5u47Q+uvn8B/YlczVu8k7FEfMhFk0e+Nhu3itoJhTb36LV+vGeLapWeWdfl63MWfcEP28fvQn/dtG0SK0tIEiNiWL+Wv38/lD19jOaz4AVzQP54cnbgAgM6+QG9/+hT4tHV8pdj5GXjeUu2+9iX+/XOvP0hWwapLXl//NnDt6EebrweivNtC/RRgtgn3t4oa1ieCZIfaVtOuOJXIwMYvvx15NsUXj/u+3cGWzEHzc3Ryqb+aaQ3x0czfCfDwY/f1W+jcLoUWQfUX+Na3CmT6gTYXtn1/2NxOuaEbvxkHkFVlq5ZqtCq12dx8mpYy3vU8AwqoKtPnOncBJoB0QCHwAvCqEeAFbq5+UsrBWFVfOAOq57yAE5oF3UfjTbGROOh53PYP1+F5kWrxdmOXIjiorC9363IR2JsahsnRtBjzGTiT3jaeRacn4zPiQ4l2b0c7GloQUbVpF0Sq90s3UtQ8eox8m781n0LIzyX37OWRGKoaopnhPfYPsSaOqOtJFETS4C57NwtncexJ+3aNpPet+dgx/rkJc61kTODh5Llk7Y+i8YDpBg7qQumoP+x98tySm5YtjsGbl2W3X6qV7SV1Zs8pPqyaZufYwH43oSpiPO6N/2E7/ZsG0CCx3b4oOY3r/1hW2dzcZ+f7OXjXSUBOc6TsYDHg//C+ynp+MlpqM/9sfU7x1I9ZTpb87y/EYCp56EAoLcR8+Aq9xD5Mz6yV9ZVEhmZMm1I42YcDzvknkvj4VLS0Z35c/onjXJrQzZa+JlRSt/A0AU7e+eI5+hNxZ05HFRRT8+BnG9obsYQAAIABJREFURs0wRjWr6gi1iiv4TpmyzoPAPKA/cO7BwNm+M4D67jnlEQLzsHsp+G4WMisNj/texBKzG5l61i7McnAbRcu+qlUpuh4DHmOeIPetabrvvPABxXs2oZ2NKwkp2rKKojU23+nSB487HyHv7WewnjlJzkuPgqYh/APxmfEx2Xs2g+a4X37koM74NQvnp6smE9KtBX1ev4/FN75YIe7vOYtJ2KSXw675/t9EDuzEmdV7yT2TyoYnP6b9w9c5TFOlCIF56BgKv38LmZ2Gx9gXsB7dU+l5LV7xde1quQCc7TnBzz5O/IPTsSSkEPnd++St3kzx8dLfnCU+ieTn38J/7G12m8qCQpL+PQtL3FmMIYFEfv8B+Zt2oGXn1ppWvycnkf7UFKzJyQTNnUPBho1YY8v4Y0wMKQ88BIWFeI64Cd9HHiLzxRm1o6caXMFzziGE6Iler3aszOKL9pzLYchzBJBy7p+RUqbYalNP2ioXEUL0EEKsKbNNZ9vY8BghxANV7VgIMUAIsVYI8asQ4rgQYqYQYrQQYpsQYp8QooUtLkQI8T8hxHbb60ohRFPgYeBJ2xjzqyuLs23/ohDiKyHERuAr23F/L7NuvhBijU3DxDL6nhdCHBZCbBBCfCuEmFLV/yKlPCilPHxpX3HV7D+dSqMgX6ICfXEzGbmmYxPWHDxlF/PTjqOM6tUKP0+9R0GgrVfWsaRMrJqkT8sIALzc3fA0O74Ou8Ww7hz43wYA4ncfw93PG+/QBnYxloIiTm0+CIBWbCVp/0l8IwIBCIqO5NTGvwE4tekALYZ2r5GegGt6krJwDQA5u45g9PfGLdQ+hYFbaABGX09ydumNBCkL1xBwrV5QKjh6hoJj9uYGoOUXkrPtEFphcY30ge28BpY5r50qO68xjOrVusx5rdhLbfn+WK5s1bBWzuv56NGlI/5+vtUH1gL74zNoFOBFVAMv3IwGrmnTkDVHL6yV63hqDt2jAjEZDHiaTbQK8WXjiWTH6kvMpFEDL6L8bfqiw1lz/MKOcSw1B6sm6d04CAAvswlPN6ND9Z0Pqzj/SwjxoBBiR5nXg2W3F0KsEELsr+Q1omyclLK6kQVtgWbAfVJKTUqZAvwLcEcfHhAIvKt8p3Z8xxDeDJmZhMxKAc2K5cgOjC0uvDeaCG2M8PLDGnfA0dIwtmiDlngGmRwPVgvFW1bj1r2vfVBBaWWccPco+aVpsUeRGan6+9MnwWwGk2MaE0KuvYKEH/VeFFk7YzD5eWMu54Pm0AaYfDzJ2qlXtCb8uI6Q4VdU2FfYTb1J+Lm0B0vw8B7kxyWRe/hUhdiLYX9iFo38PYny97Tdm8JYczylRvusS5zpO6botljjz6AlxoPFQuG6Vbj1usouxrJvNxTqz/2WwwcwBIXUibZz14RmuyaKtqyqeE3kl7smzl0UhQVYj+yH4qI60VoZLuI7EUA2MB8YJ6VMllKeBQYDVwJXANHAoTLbKM+pJQwNm6OlJyIzkkGzYj24FVOrbrV92CoxNm+NlnS21He2rcGt65X2QRV8x/ZTKyosrTx0MztkTGV5Gl/TnWML9XJY8q5jmP298SznP9aCIhI2lZbDUvedxMtWDss5nUL6wVOg1YK4MhgimiMzkpCZ+nm1HNyGMbprrR6zJjjTc9w7tqY47iyW0wlgsZD751q8B9rf1y1nEyk6cqL0t2ajOPYMlji9HGtNTsOaloEhwJ/awq1tG6xnzmCN1/2xYOUqPK6yvz6Kdu8p8cfiAwcwhtSNP1aGi3gOQogI4Ct0zzlXz/kM0AbdcwIp17uxKly+hyKwDHhBCHEEWAF8L6Wsrt9sJ6A34A3sFkIsthlzZXRGLzymAceBeVLKnkKIScAT6IXId4F3pJQbhBCNgaVSyrZCiDmUGXIghFhQPs62b9B7uVwlpcwX+vCBsrQBBgK+wGEhxEdAF+BWmz43YBews5r/2+EkZeUT7u9V8jnM34t9p1PtYmJTsgEY+8lSNE3y8KBOXBndkNiULHw93HhqwTrOpOfQq0U4k4Z1wWhwbD22T3gA2fGlmrIT0vAJDyA3qfKeu+5+XjQf0pVd85cAkHwgjpbDr2D3/KW0vLYH7r6eeDTwoSAj55L0mMMDKTxbWkgqOpuKOTyQ4qR0u5iiMprPxdQVSVl5hPt7l3wO8/Nm3yn7gl1sShYAYz9egiZt57VVpF3M0n0nGXNlu9oX7EIk5RQQ7ltauRrm68G++Iq/tZVHEth1Ko0mgd5MGdiOcD9PWoX48fGmGMZc0ZyCYivb41JpHuTYh4WknELCbMMFAcJ83NmfmFVR39FEdp1Jp3EDL6b0a024rwdxGXn4upuYvPgvzmTm06txIBP7RmM01E0vxepa7aSUc4G551k/pKp1QohEIUSElDLeZqJJVcT5AROBZOBLIUSJ7wi9t2YR8BnwMnoajnMo33EQwrtByXAjAJmdjiG8Yu8lU3Q3jJHRaBmJFK/9EZmTDgjM/W6jaMl8DI3bVtimxtoCgpFppRX0WloyxhYVj2MeMgLztbchTCZyX69YPjZd0Q/tZAxYat5ABOAeEUDBmVJPKYxPxT0ikKIyPugeEUhhfGk6j8KzabhH2Dd2NejdlqLkTPJPJABg9HKn6eMj2H37KzR+9MYaaUzKLSDM16Pkc5X3pmNJ7DqbQeMGnky5qhXhtm2KLBp3f78Nk0EwrntTBjZ3XoGgrjEEBaOllN6ytNRk3FpV/fv2GHodxTvLZAYym/F/+2Ok1Ur+/xZQvGWD47QFBqOlltGWloKpsmti6Ajch9+OMJnIeXWyw45fU1zBd4DNwNfoQ87uFUK428o6VtsxCoUQvwF9ymyjPKeWED4ByKzSe6XMTsPQsEWFOGPrHng2ao2WlkDRigXI7JqlS6pST0AwMq3sNZaMsUXFESbmQTdhvsbmO7Omlups3gbP8VMwBIWR98lMh/ZOBPAKDyD3bKn/5Man4RUeQH4V5TCznxeNhnblwKdLHKqjOoRvJec1ouJ5NbXujrFRK7T0BIpXfldr59WVMYUGY0kofdaxJCbj3qnib6463Du0Rri5YTkVX33wJWIIDsGaVKrVmpyMW7uqy6ae119P4dZttaanOlzBc2xlncXAs1LKLWX2fe5EFQohPgOqbOApi8tXKEopc4QQ3YGr0Y3oeyFEZQkmy/KrlDIfyBdCrAZ6Ar9UEbv93JcnhDiGXoEJsM92PIAhQDtROvTPTwhRWSLA88UtsmmqjMW2HpiFQh/HHobeIvmrlLIAKLA9SLgkVk0jLjWbeeOHkpSVx/h5y/nx8euxapLdscl89+hwwv29mfbDBhbtPs7N3VtWv9NaQhgNXP/+Y+z+bCmZcfrNZ+2rCxg8Yywdbrua09sOkx2fhnSw2V6OWDVJXEo28yYMIykzl/HzlvHjEzfi56lnHEjOyuNoQgZ9out2uPPlQP8WYQxv0xCzycjCPbE8/+dffDKqN32bhfB3QgZjv9lEgJeZTg0DMNThkOJz9GsWzLWtwjGbDCzcd5oXlu9n7i09sGiS3Wcz+PauXoT7ejDtz30sOniWm9tHVr9TB2Ct3a9iETAWmGn7+2v5ACGEGfgZ+Bx4H3vfeb1M6Ej04QFNyyxTvlOHWI/vJf/wdrBaMHW8GvM191H4v3cwde6P9cR+ZM4lp4JxCEUrfqVoxa+49RmE+4h7yJ/7Rsk6Q2QTPEY9QN6sp52osHLCbu5L4s+lIxubTb2duI8XY82rm1GW/ZqG6Pcmo4GF+0/zwooDzL1Z7xn0x9i+hPp4cDoznwd/2UXLIG8alWnwVOiYBwzF2LI1uc9MKlmWMX4UWloKhrAI/F59h6yTx9ESqqp7qh2Klv9K0fJfces7CI+R95D38RvVb1QHuIjvfA08C+zGvqxjtMUI9GHQZccMKs9xIpaju7Ec2KJ7UJcBuN/wAAXfOvc3XbRqEUWrFuHWexDuN44mf94sAKzHD5Hz3AQMEY3xnPA0lr3bHNaYdbEIo4F+HzzGwflLyYlz7AgdR2A9uof8g1v189p5AObrJ1D43Sxny7osMQYHEvLa0yQ/92aFXozOwmPoUNxatyZt4qTqg2sJF/Gcn4EvpZQLy607Vxkp0Ms6+y/koC5foQggpbSiJ5VcI4TYh/4FWSgdsu1RfpNqPpel7FOyVuazRun3YwB62wyvBFGxIuB8cedLHFBWg5VaPC+2brMPArz/wI3cP6THeeND/TxJyCztRp+YmUeor/3Q1zB/LzpEBeNmNBAZ4EOTYF/iUrMJ8/eidUQAUYF6D6yBbaPYeyqFm2s2ohiALvcOoeNd+jNQwt7j+EYElazzDQ8kJyG90u2Gzbyf9JMJ7Pq0NMF/bmIGix7S80e5ebkTPfwKCsvlj6qOsPuuJWT0UH1/e47i3jCYc/0bzQ2DKCo3yUtRQhrmMpori6lNQv28SMgs/UkmZuUS6l/uvPp50aGR7bwG+tIkyI+41Cw6RAUDsGx/LAPbNcLNeDlkTnAcoT4eJGSXPi8nZhcQ6mN/C2rgWZrm9eZOjZm9tnSU0gN9onmgTzQA03/fTZNAbxxJqI97yYQqAIk5hYR4u9vF2OlrH8m7G/UhkGE+7rQK9iHKVkgf2DyEfQmZUEcVipba3f1M4AchxP1ALHAHlCSOf1hKOcG2rB8QBNxn2+4+9ELXHPSeFevRe1B8gV4APIfynSqw853br2Z83/P3HJS5GQjf0p5zwjegZPKVEgpK/zXL/g24XXUroA9pMjSMxtS5P8LNAwxGKC6keOPPDvlfZHoKIrC0Z5whMASZXvWw3eItq/G8bxLn7hgiIBivSTPI/3gmWlLNWuyjxg2j4T2DAcjacwyPyCAybevcI4LseiMCFMan4R5R2hPevWEghfGlXimMBkKv78m2oc+ULPPv1pLQG3rR8vnRmPy9QZNohcWcnm8/Sc6FEOrtQWJ26c+08ntT6RDwm9tF8u6mo6Xb2+6zUf6e9IgM4FBy9j+mQlFLTcEQHFry2RAUgjW14u/OrXN3PO8YQ9YzE+0qDLQ0PVZLjKd4/x5MzaMpclCFopaWgiGojLbAYLT0qisKijevxmvcv2o7C94F42K+M9a23VvoPfeCgHXo3nDGto9zKM+pgrKe897I3ozv2eqitpc56Qi/0nul8A206zUPQH4ZD/prLeaBjsmHW6me9BREYNlrLASZnlplfPHW1XiOKfWdc2jxcVCYjzGqGdaTRyrd9kJpM3YIrUbr5bCUPcfxblhapvGOCCSvinJY31n3k3UigQPzLt5DaorMruS85pTTWfbZYu9a3AbeXlfyXApLUgqm8NJnHVNYCNbEqn9z5RHeXoR/8DLp739O4d5D1W9QA7SUZIyhpVqNISFoyRU9yNy9Oz733kPaE5Og2DkV6uBaniOEuM+23X22GZ2/EUKEAALYg57yolpcviZACNFaCBFdZlEX9C/oJHCuaurWcpuNEEJ4CCGC0JMJ13S6qGXoQwLOaepie5uNXsCsLu5S2AjcaPs/fNCTNdcYKeVcKWUPKWWP6ioTAdpHBhGXms2Z9ByKLVaW7oulf5sou5iBbRux44SeQy49t4DYlGyiAn1oHxlIdn4Rabn6M8e244k0D3VMDoU9X67gq+HP8tXwZzm6dCftbtVzCUV0bUFhdl6lw52vnHIbZl9PVr9on2jXM8AHbA9MPR+7if3fX/xMVImfL2H/0MnsHzqZ9CXbCL5tAAA+3VphzcqzG+4MUJyUjjU7H59u+kNO8G0DSF9ad92vS85rWrZ+XvfG0r9NI7uYge3KndfUrJLKYYAle08yvLNzkqg7k/YR/sSl53ImI49iq8bSQ2fp39I+521ymYmJ1h5NpJltQhSrJsnI13NFHUnKIiY5iz5Ngx2rL8yPuIw8zmTm6/piEhhQbmhgcm7pc/3aE8k0C/C2betPdpGFtDxd4/bT6TQPrKyDQu0gq3nVaN9SpkopB0spo6WUQ6SUabblO2wGi5TyaymlGzAKuF1K2cVmsF2A79ArE5+SUt4DlM8ernynCsr6TnWViQBawklEg1CEXxAYjJha9cB67C/7IC+/krfG5p3RbBO2FC2ZT8H8ZyiY/yxF6xdiObjFYZWJoPf0MIZHIkLCwWjCrfdAinfZz1VgCCutgDd16Y014YxNszfeU16j4IdPsMb8XWMtpz9bxrbB09g2eBrJf24n/PZ+APh1j8aSnWc33BmgKCkDS04+ft31R6rw2/uRvKT0ZxrQryO5MWftKiJ3jniRTVc8waYrnuDU3D84+e7Pl1SZCNA+zJe4zDzOZJ27NyUyoJn9/a+qe1NWQTFFVn3kQHp+EXviM2ju4MYYV8YScwhjwygMYeFgMuHebxDF2+xnajU2j8b7sclkv/wMMrP03Atvn5JcncLPH7e2HbGeOukwbdbjhzCER2KwXRPm3oMo3rnZLqbKa8IFcAXfATpQ6jld0Gd6jkWfCGWylLIDcAD7NBvKc6rAznMusjIRQDt7AkNAGMI/GAxGjG17YYnZbRcjvEvLM8bobmiptdfj13riMMbQSESwzXd6DqB493l8p1MvrImndZ3B4WBLNSWCQjGEN0JLSaixpkNfrGDRsGdZNOxZ4pbupMVtejkspFsLirLyKh3u3PXp23Dz9WTbf5wz4YkWfwIREFpyXk1te2I9an9eKXteW3ZFS629obquTOH+w7g1icQUqXuO9/D+5K7ZXP2GACYT4bP/Q/ZvK0pmfq5Nig8dxhgVhTFC1+oxeBCFG+2vD1N0S/ymPEX6M/9Gy3DuCBZX8Bwppds5vylT1kFKOUhK2VFK2UFKeY+U8oLyv10OPRR9gPeFEA3QK3WPorc6tQU+FUK8jN57sSx7gdVAMPDyeXKKXCgTgQ+EEHvRv7N16DW2vwELbUkwnzhP3EUjpdwuhFhk+18S0XvIZFYVL4S4GX2IXgiwWAixR0p5zaUcuywmo4HpN/TgkS9WoWmSEd1a0DKsAR+u/It2DYMY0DaKvi0j2Hw0nlve+w2DEDx5TVcaeOm9Dp68thsPfbYSKSVtI4O4tRaGO59YtYfmAztz//r/ozi/iKVTStMOjPnzVb4a/iw+4YH0njiS1JgzjPnjFQD2fLGcfd+tIapPW66eNgopJWe2Hmbl85/XSE/Gyp00GNyNzps+RMsv5PiT/y1Z12H5/7F/qJ476OQzc2k++wkMHmYyVu8ic9UuAAKu7UXTVyZgCvKj9VfPkvv3CQ7f/TIAXbbOwejjiTCbCLymF4fueon8mNMXrdFkNDD9xp488vlKNCkZ0a2lfl5X7KFdZBAD2jaib3RD/bzOXoTBIHjy2m4l5/VMeg4JGbl0b3reyaNqjan/mcn23XvJyMhi8Mh7ePT+Mdx6Y41/7heEyWBg+pAOPLJwm35NdIyiZbAvH244TLvwBgxoGca3u06y5mgiJoPAz8ONGcP1CSUsmsb4b3VD9jabePW6LpgcnFPUZDAwbUBrHv11l66vfUNaBPnw4ZajtAv1Y0DzUL7dE8faE8kYDQJ/dzdeGtoeAKNB8NRVrXj4551IoG2oL7d0qJveiQCWuh/9XRXKd5zoO0iNotXf4X7zJBAGLH9vRKbF49b7RrSkWKzH9+LWdRDG5p1BsyIL8iha9nmND3tBaBr5X76P99Q3wGCgeN2faGdicb/lPqwnDmPZvRnz0JGY2ncDqwWZm1My3Nl96EgMYQ3xGDkGRo4BIHfWNGRWzR9uU1fsJnhwV/psfRctv4gDkz4qWddz5RtsG6zn1T487VPavfcoBg83UlfusZu5OWxkXxJ/3lhh347CZDAwrV9rHv11N5qEEe0i9HvT1mP6valZCN/+dYq1J1MwCoG/h4mXhuh5kI6n5/Lq6kMIIZBSMq570wqzQ9c2zvQdNCu5c2bj99JbYDBQuOIPrHEn8Rw9HkvMIYq3bcJr3MMID098p+szO2vJSWS/8m+MjZrg/dgUkBoIA/kLv7GbHbrm2jTyP38f72lvgMFI0do/0c6cxOPW+7CcOIJl1ybch43E1KE7WC1oudnkzSkdGuo3ewF4eiFMbrj1uJKcmU/bzRBd27iI7yjPcabnVBCmUbT8KzzunKp70N51yJQzuF19M1r8SaxHd2PqMQxTdFekZoWCXAp/n+dwGSVoGvnfvI/35Jm676xfgnY2FveRY7GePIJlz2bMg0dgalfGd2zDnU3RHXC//k6wWkBK8r96D5lTMXdtTTi9cg+Rgzpzy8b/w5pfxIanSsthNy17lUXDnsUrIpDOk0aSEXOGm5bq5bCDny0n5ts1BHVuzqBP/4XZ34uooV3pMvlWfh1UXXazS0BqFC3/Bvc7Juvndd96ZMpZ3K4aiZZwEuvRPbh1H4oxuov+bJGfS9HiWjyv1eBUz7FqpLz2X8LnvIYwGsj+eSnFx2IJeOxeCv8+Qt6aLbi3b0XYu//B4OuLV//eBDw6htM3P4jPtf3x6N4RQwM/fEcMAyD5uTcpOny8lrRayZr9LgFvvQkGA/l//Inl5El8xo+j+PBhCjduwveRRxCenjR4SfdHa1IiGc88W82OawcX8RyHIqSLjGlXVEQI4WPLIemFbtgPSil3OWr/+T/McNmT/+GUmnXFr02uslzccOi6ptN7zpuJrjpMA+52toTzYvnlv9UHOQlZ6LxZMC8Er8f+W2OLfL3JPee9Jz0T+3U9tGHXorZ9J2/2Qy7rO8U7j1Yf5CR2LHNsT2ZH0ue5oOqDnIjbXReUU9wpZI0b52wJVWL0Mzpbwnlp8M0qh/iB8h3nUtuek/v6WJf1HMsR1+mpWxk/Lwt3toQquWOiW/VBTsLt/uedLeG8nBp4SfX/dYJXgGuXdcLXrVFlnUq4HHoo/pOZK4Roh54j8gtHGqxCoVC4GpYad/ZXOADlOwqF4h+D8h2nozxHoVD8Y6iPnvOPqFAUQnQEviq3uFBK2csZei4UKWWF7lxCiA/QZ0Ury7tSys/qRpVCoVDUDvXJYpXvKBQKhetTX3xHeY5CoVC4PvXFc8ryj6hQlFLuQ0+qf9kjpXzM2RoUCoWiNqhPeUWU7ygUCoXrU198R3mOQqFQuD71xXPK8o+oUFQoFAqF62Otl+12CoVCoXBVlO8oFAqFoq6oj56jKhQVCoVC4RJozhagUCgUin8UyncUCoVCUVfUR89RFYoKhUKhcAnqY6udQqFQKFwX5TsKhUKhqCvqo+eoCkWFQqFQuAT1sdVOoVAoFK6L8h2FQqFQ1BX10XNUheI/Gem6NeRFLpywNN1qdraEyxbLL/91toTzYhr5uLMlVEnOI+OdLeG8eDkghXp9bLVT2CNzcp0toUryTrjuY57rKgOZleNsCecla9w4Z0uoEr/PXHfS2rTbXNtzHIXynXpOTp6zFVSJJaXY2RLOi7fmuteGKz9LnBr4sLMlnJdGq+c4W0KVnB78kLMl1Dr10XNUhaJCoVAoXAJXrjRRKBQKRf1D+Y5CoVAo6or66DmqQlGhUCgULkF9bLVTKBQKheuifEehUCgUdUV99ByDswUoFAqFQgG6yZ7vVROEEIFCiOVCiBjb34Aq4qxCiD2216Iyy5sJIbYKIY4KIb4XQqjcBwqFQnGZo3xHoVAoFHVFffQcVaGoUCgUCpdAQ573VUOmAyullNHAStvnysiXUnaxvW4qs/wN4B0pZUsgHbi/poIUCoVC4VyU7ygUCoWirqiPnqMqFBUKhULhEtRmqx0wAvjC9v4LYOSFbiiEEMAgYOGlbK9QKBQK10T5jkKhUCjqivroOapCUaFQKBQugVbNSwjxoBBiR5nXgxex+zApZbztfQIQVkWch23fW4QQ54w0CMiQUlpsn08DkRdxbIVCoVC4IMp3FAqFQlFX1EfPUZOyKKplY8xZZv2xE01Kbu7WgvH92leIWbo/lo9X7wMErcIbMPP2KwGIz8jlpV+3kpiZhxDw/j0DiAzwcbjGoS+OocXALhTnF/L7lLkk7j9ZIWbUF0/jHeqPwWTk1LbDLHv+c6QmGfjvu4ge3BVrsYX02CQWT51LYVaewzUCtH11LMGDu6LlF7Jv4kdk7auoM/qZUTS8vR9uDbxZ0fy+WtEBsPHIGWYt3oGmSW7u0ZLx/TtUiFm67yQfr9wLAlqFBzBz1NVsP57Am4t3lMScTMlk5qirGdSusWP1nUhi1soD+u+uUyPG92ppt/7X/aeYveYQIT4eANzZrQm3dNI1zF57kPXHkwB4sE8017Rp6FBt1fHca2+zbuM2AgMa8MvXc+r02ACmLj3xGvc4GIwUrlxM4S8L7Na733A77oOvR1qtyKwM8j6chZaSCIDn6Adx69YHgPz/fUnxptV1pru6ljkp5VxgblXrhRArgPBKVj1bbj9SCFHVwZpIKc8IIZoDq4QQ+4DM8wpTOBxj806YrxkDwoBlzxqKN/1WeVybK/C4bRL5nz6PFn8CDEbMN0zAGN4UDAYsezdUue2l4t7rCvwm6ddX3u+Lyf36W7v15s6d8Jv4GKYWLch4cQYFa9aVrPN95CHc+/ZGCEHh9p1kvfu+Q7Wdo/Wr9xE8uCvW/EL+nvgR2ftOVIjx7dSM9u89itHDTMrK3Rx+9nMAfNo3oe2bD2B0d0NarByc/ilZu485RJexeUfMw+6xnde1FG/+vfK41j3wuG0i+fP/U3perxuHMaIZUkqKln2NFnfIIZrO4datJ94PPAEGAwXLF1Ow0P6+6THiDtyHXQ+2+2bOu2+gJev3zcBfVmGNPQ6AlpxE9iv/dqi26nC255TF3LMnvo8/DkYj+YsXk7fA/nv0uv12PK/X/UfLyCBr1iy0xEQnqVW+oyjFGN0F8/XjdO/YsZLidb9UHte+Fx53TyH/w2loZ46XLBf+wXhOeoeiVT9g2eBY36nJ/ckQEor3E09jCA4FKcl+aRpaUoJD9XV5+V4iBnfGkl/E9n99TEYl5ZsO02+nyW1XY27gzc8t7UdSRt2gHZvsAAAgAElEQVTYi/ZTbkVKSebfcWx97AOHaTO27KyfV2HAsnMlxet/rTyuXS887ppM/kfT0c4eRzQIwXPiO2gpZwHQTsVQ9NsnDtMF4HllD4KmPYIwGsj6aQmZn35vt96je0eCnn4Yc6vmJD39GrnL1wNgbt2c4OcnYvD2QmoaGXO/JXfpWodqqw5n+45n3x4ETnsUYTCQ/fOfZM4v991160jg049gjm5O0rRXyVtx7rtrQdCzEzH4eIFVI2Pegjr97uqj51wWFYpCiGeBuwEreuXtQ1LKrVXEvgjkSCnfqgNdA4AiKeWmi9yuB3CvlHKiA7W8CdwIFAHHgHFSyoya7teqabz++w7mjB1EmJ8noz9eSv82UbQI9S+JiU3NYv66A3w+YRh+nmbScgpK1j3302Ym9GtPn5YR5BUWo/emdSwtBnYmoFk4c/pPpmHXFlz7yn18MfLFCnE/P/Y+RTn5ANw8ZyJtru/Fwd+2cHL9Pta88T3SqjFg+ij6PHoja2Z+X2H7mhI8uAtezSJY3/tf+HdvSbtZE9gy/LkKcUnLdhL36VKu3jLb4RrOYdU0Xv9tG3PGDSHMz4vRH/1J/7ZRtAhtUBITm5LF/LX7+fyha/DzdCfN9t1d0TycH564AYDMvEJufPsX+rR0bIWdVZO8vvxv5tzRizBfD0Z/tYH+LcJoEexrFzesTQTPDLGvCF13LJGDiVl8P/Zqii0a93+/hSubheDj7uZQjedj5HVDufvWm/j3y7V+G6qIwYDX/ZPIeXkKWloyvq/PoXjHRrTTsSUh1hMxZE17CIoKMQ+7Cc8xD5H7zgxM3XpjbN6KrKkTwM0N3xdnU7x7K+TXTgV7eTRZs67+UsohVa0TQiQKISKklPFCiAggqYp9nLG9vQvwB1ah5xEJFkKYbC13UcC5OOU7DvYdhMA8fCwF38xEZqXhcf8MLEd2Im0P9SWYPXDreQ3W00dLFhnb9kQYTeTPfQZMZjwffgPL35uRmSk1lgWAwYDfU5NIe3Iq1qRkgufNoXDDJiwny1xfiYlkvPYG3neNstvUrUN7zB07kDJWL0gFffge5q6dKdr9l2O02dC9JpyNvSfh3z2atrPuZ1slXtN21gQOTp5L5s4Yui6YTtCgLqSu2kOrF0Zz/K2FpK7aQ/DgLkQ/P5qdt8youTAhMF97LwULZunndfxLWGJ2VXFeh2E9U3peTV0HAJD/ybPg5YvHnVMomP8iOGq2RIMB74f/Rdbzk9FSk/F/+2OKt27Eeqr0vFqOx1Dw1INQWIj78BF4jXuYnFkv6SuLCsmcNMExWi4Bp3pOWQwGfCdNImPKFKzJyQTOmUPhxo1YY0u/x+KYGPIeeggKC/G86SZ8H3qIzBkO+H1dIq7iO2XKOn7ACuBOoEFlvqM8x8GeAyAMmG+8n4LPXtbvT4+8juXgDmTyafu4/2fvvMOkKPI3/qmZ2ZzYvAtLzjmqBJWsYsLsnQnFiIkTEycGPOVE8DAr+jNn1NMTJYMEAREQkAxLXNhlc06zM9P1+6OH3ZnNsLM7zVIfnnnY7q7ueaeqp96p6qpv+frjM+RSHEn7q1zC99IJOPZv9YgcNxpYPwU/8hQl336Bbdtm8A8AqXlUXtyovgR3iGPR0EeJGNCJATPv4NfLnquSLmXpVg58tIxx6//jtj+4fSzdHrqSX6+cji2vGL/IUM+JE0Iv109eROZn4X/fS9j3bkZmJLun8/XHZ8g4HMfcy1Vmp1L6zhOe0+OKyUTUtAc5cc9U7KmZtPrmTYpX/o7tUFJ5EvuJdDKeeYWwCde56yq1kv7ULOxJKZijI2g1721K1m9GKyhqHK3V4O22TuRTD5F675PY0zJp+dVbFK+qlHep6WQ8M5uwCde7naqVlpLx9CzsScmYoyNp+XXT5p1RPMf5/yEhxCqgP/BfavCcujD8lGchxBDgcmCAlLIPMAY45l1V5YwAhp7KCc5C2uxJg3WyDOjlzKP9wD89cdGdx7NoHRFMQkQwPhYzF/duy6q97ub6w+aD3HheZ0ID9IWAIpwjxg6m5+HQJEM6xQMQ6OdDgK/n+7A7jx3Izv+uBSBl60H8QoMIcukYO8nJzkSTxYzZxwLOL/Th33YiHVr5+aHxER7XCBB7ySBSvtNHquT9eQCf0ED8qtGZ9+cBrOme+X1UE3q5hpAQEaKXa5+2rNrj/rX6YXMiN57XldAAPwAiggOqXGfZzqMM69LS4+W680QurcMDSWgRiI/ZxMXdWrLqQP1GMBzKKmRgQgQWk4kAXwtdokNYdzjDo/rqYlC/3oSFhtSdsBEwd+qGlpqMln4C7HZs637Fd9AwtzT2XdugzAqAY/9uTBHR+rkJbbHv/gs0B1hLcSQdxKffuU2mvZHjiswHJjj/ngBUeUQthAgXQvg5fecqIAsYh+47vwHX1XZ+EzGCZu47ppYd0bLTkLkZoDlw7NqApcvAKul8h1+Hbf0v4LC5H/DxA2ECH19w2JHWEk/I0i/dvRuO4yk4UvTvV8nyX/E73/375UhNw37wEGiVGm1SIvx8wWIBHx+wWNCyczym7STRl5zDiXKvScQSGoRvJa/xjWmBJTiAvD8TATjx3Rpixp1zUiaWEL2+t4QGYk3zjEa9XNMrynX3BixdBlRJ5zv8Wmy/LwB7RbmaolqhHdmtbxQXQGkxppbtPaILwNK5O44TyWhperla1/yKz3nnu6Wx79gKVr3etO/bjSky2mPv31C86Tmu+HTrhiM5GccJPR9Lf/0Vv2Hu3w/btm3l+WjbvRtTtHfz0SC+cyF6W2csuu/cjN7WWYn3fWcEzdxzAEwJndCyU5E56eCw49i+Dkv3QVXS+Y75mz7Cze7uO+bu56DlpKOle76J2pD6ydy6LZjNemciQGlJeTpP0fKSgRz9Th/9lb3lAL6hgfhX077J3nKA0mraN+1vHsXBT5Zhy9MfXluz8j2mzZTQCS3rZLk6cOxYj6X7OVXS+Y6+sdpybUz8enfFlpSC/Xgq2O0ULVpN0Ej3r5o9JY2y/YfL26wnsR1Nxp6kP4xzZGTjyM7FFB5GU+JN3/Hr1RXbsRTsyc68W7yKwBFV886WeBg097yzH03GnqT3kzkyspx5V/V+bSwM4jl+zr+jgGHAbiml5DQ9x/AdikA8kCmltAJIKTOllClCiCPOTEAIMcjZu3qSvkKI351LZt9d04WFECOEEKuFED8JIQ4JIWYKIW4WQmwUQuwQQnR0posWQvxXCLHJ+RomhGgH3Ac84lxy+4Lq0jnPny6E+FwIsQ743Pm+v7gc+0gIscqp4WEXfc8IIfYJIdYKIb4WQjxW02eRUi51mfO+Ab1XucGkF5QQFxZUvh0bGkh6penAR7MKOJpZwIT/W8qt7y9hXWKKc38+If4+TPl6DTe+s4g5S7biqNzA8gAhceHkp2SVbxekZhMSW+0q6dz42RM8vOUdyopK2btwY5XjfW64kIOrtntcI4BffAQlyRU6S09k49dInZd1kZ5fXKlcg0jPc290H83M52hWPhPeW8ytcxexbn/VhxRLdhxhXB/PNerK9RWWEhdS0YEZG+JPusvI15Os2J/K9R+v4bGf/iQ1X9ffJTqUdYczKLE5yCkuY1NSFmkFVc9trpgiotGyKjpQtewMRC0NX9/Rl2Hbqn8XHEecHYi+foiQMCw9+2OKjGl0zSdpZJOdCYwVQiSidxDOhHL/+MCZpjuwGfga6Aq8JKXcLaXMBCYDnwohDqHHGdmqfKdxfEeEhCPzsyvepyAbEeJep5vi2iFCI3Ac2Oa237FnI9isBP7jLQIfeg3bhoVQ6rmnzuboKBzpFQ98tYwMzNFR9TrXtms31i1bif3pv8T+9D1lGzdhP5pU94mniF98OKVuXpOFfyWv8Y+PoPRERR6XpmTjF6/n8f5nPqXzs7dwwZa36fzcrRyY4T6l+3QRIeHIggpdMr+6cm3rLFf3UZtaehLmLgNAmBBhUZji2yFCPOefpsgotEyXcs3KwBxZc7n6j70U258uE2V8fQmb8x6hs9/BZ/D5NZ7X3DFFR6NluPhPRgbmWjoMAy67jLKNVX+LNSUG8Z3PgR7AEmCmlHK9lDIFGAI8IYQ4AHQCXIc9K8/xkOcAiNAIZF6l+iks0i2NqWV7RFgkjn1b3E/29cfnwquw/fqdp+S4v28D6idTq9bIokKC//kCYa99QOAd94HJs83/gLgIil3aYcUnsgmIr74dVh0hHeMI7hDPyJ+eY9QvzxM7so/HtFUp17ysKt5him+PCIuqdnSpCI/B//6X8Z84HVPbbh7TBWCJicKeWlFf2tMyMMdG1nJG9fj16orw8cF+7ETdiZsJ5pgoHC5550jPxBJbv99irviW511K3Yk9hEE8Z7MQ4i/0DsSZUkrnE1ueBKY4PScS+LA+b3omTHleCjwrhNiPPgVgnpSyronufYDBQBB6o2+B05iroy96xmYDh4APpJTnCiEmAw8B/wBeR19Ce60Qog2wRErZXQgxF5cpB0KIryqnc14b9B8K50spS4Q+fcCVbsBIIATYJ4R4F+gHXOvU5wNsAf6s43OfZCLg+Tm7NeDQNJKyC/hg4hjS84uZ+OFyvnvgUhyaZOvRDL6ZNI64sECe/G4d87ce5uqBHZtKWhXm3TYLs58PV74+ibZDe3Jk7c7yY0MfvBLNrrHrx3Ve02ckHJokKbOAD+66iPS8IiZ+sJTvHrqifCRqRn4xB1JzGdK5aeMTnmR4x1jGdWuJr8XM99uO8syiv/i/GwcztH00u1JzmfDlesIDfenTMhxTI0y1bw74XjAWS4euFDw3GQD79s3YOnUjZMbbyPxc7Pt3VR1l1Yhonpq+WA1SyixgdDX7NwN3Of9eD/QWQgQDa4EnhRADcfqOEOIEcK6UMlPo07lcUb7TZL4j8B17M9b571U5YmrZAaRG8esPgX8QAROewXF4pz4qzsuYW7XE0rYt6dfo028iXn0Fnz69sW3f4WVl7iTcPpb9z35K+oKNxF45mB6v3seW619sgncW+I65CWs1Mars29ZgimyJ/53PI/Oy9GnuHp62V198R4zF3KkrRf+cXL4vd+KNaNmZmGLjCZ3xKvlHDqGlNl0D5UzEf+xYLF27kjN5ct2JGxEj+I4Qoie65wQCA4UQB5xtHTtwkYvnuM4tVJ7ThG2dk6E4rP+tGtvPd9T12Nb9AmXef3hduX4SJjOWHn3Im3wXWkY6wU8+h9/oS7AuW+hlpRUIs5mQDrGsuvZFAuIjGPnjMywdNRVbI8Wzd39zge+427D+8E6VQ7Igh+JX7oeSQkwt2+N30+OUvPkoeHDWQ0MxR0UQ/e8nyHh6dpVRjIraMUdFED3jSTKbOO+M4DlA7xrOPwSc8tQ0w3coSikLnQ26C9CNaJ4QYmodp/0kpSwBSoQQK9EzpvrIurDp5Go4QoiD6B2YADuc7wd6D28PUdEpEepscFamtnTznZqqY4FzBKZVCJGOviLPMOfnKAVKhRD1iu4r9BgsduDLGo7fA9wD8OZdl3PnmKrD+V2JCQkgNa9idEdafjExoYFuaWJDA+mVEImP2USr8GDaRoaQlF1AbGggXePCSYjQs2BktwS2H8/kahreoTjgtjH0+5tePCe2HyK0ZcUTnZC4CApqmaLlsNpIXLqFLhcNKO9Q7H3dBXQa3Z+v/v5Sg7W50uaOi0i4ZRQAedsOEtAqkpOD/f3jI7C6jBBpSmJCAyuVaxExYe5TmmNDA+nVOkov14gQ2kaGkpSVT68E/QnQ0p1HGdmjNT5mzw90jgn2J7Wg4uuSVlBKjHMq/UlaODs2Aa7u04bXVlcE6L97SGfuHtIZgKm/bKVtRBBnC1p2httUPFNENDKrameKpfdA/K+5Re9MdJniUfrDF5T+8AUAQZOfxnGi6SJMeODJnEdQvtN4vvPGlecy8ZzOtV5PFuQgQitGEIiQCGSBS53u548pOgH/W/X40yI4DL8bpmD9dg6WXkNxHNyuT9svzsdxbD+m+A44PNSh6MjIxBxTMWrXFB2NI6N+8Rn9L7wA267dyBK90WndsBHfXj090qGYcMdFJNyi/4bM23YQ/1YVnugfH+k2GhH0EfKuoxb9W0ZgPaHncfwNw8sXaEmbv4Eec+5tsD5wlmtIhS4RWkO53qLPYhTBYfhd/w+s372GduIwZcsrFiHwn/AMWrbnFhXQsjL1BQucmCKjcWRVLVefvgMJuOFW8v/5sFu9qWXrabW0E9h2bsPSoTNlZ2GHopaR4TaFWf9+VP3u+Q4cSNAtt5A9eTLYmm6KYXUYwXeU5zSi54wbwMT+Heq8ZuURiZVHtuEbgCm2Nf53TdePB7fA75YnsX7xMqbWnTH3GgyX3ILwD9I7J+w27BsW1+fj1ElD6ictKwPH4QP6dGmgbMNafLr2aHCHYsfbx9LhZv3Wyf7rEIEtIzmZW4HxEZScqH+ojJIT2WRvOYC0Oyg+lkHBoRMEt48j569DdZ9cB1XKNSwSWeDih77+mGJa4z9Rj/koglvgd/MTWL+chZZyCEoKAdBSDiOz0zBFxuv7PYA9PRNLXEV9aYmNxpGWVcsZ7oigQOLefoGcNz/But2zi5QZHUd6JmaXvDPHRGFPq3+sbBEUSOxbL5Lz5sdYd+xpDIk1YgTP8TRnwpRnpJQOKeUqKeVzwIPoT7PsVOj3r3xKHduuuAaS0Fy2NSo6XE3AYCllP+erlZSysJpr1ZautjlXrhocnGZHrxDidvQYLDc758FXQUr5vpRykJRyUF2diQA9W0WSlF1Ack4hNruDJTuOMryb+wriI7snsPmIPhQ/p6iUo1kFJIQH07NVBAWlZWQX6Y2njYfT6BDtmfgOWz5bzkeXTuOjS6exf+mf9LpWn2LUsn9HrAXFFFWK0eET6FceV1GYTXQc1Y+sg7q5dhjeh8H3Xc53d87BXlrmEX0nSfp4KetHT2X96KmkL9pMy+svBCBsYCdsBcWNHiuxJnq2iiQpq4Dk7AK9XLcfZXi31m5pRvZozebDetxCvVzzSYioiJWxePsRxvX1/HRngJ7xYSTlFJGcW4zNobFkbwrDO8W6pclwmQK9+kAa7SP137MOTZJbopfj/vR8EjPyGdLu1IfBn6k4DuzDFJ+AKSYOLBZ8ho2ibLN7LHVzu04E3jOFwpefQua73IMmEyJYD4ZtbtMBc5uO2P/aTFMhpaz11ZQo36kfp+o7dXUmAmgphzBFxCFaRIPJjLnnYOz7XaaYWUsonjOJkrceoeStR9CSD2L9dg7aicPIvCxM7Xrq6Xz8MLfqhJbluY4d2969mFu3whyvf78CxozCuq5+axU40tLx7d8XzCYwm/Ht1xe7y2IVDeH4x0vZMPpJNox+koxFm4gv95rO2AuKKavkNWXpudgLSwgbqJdH/PUXkrF4EwDW1BzCh/YAIOKCXhQf8kzHnV6usYiwKL1cewzG7jrFzFpC8asPUPL2o5S8/ahers7ORCy+ekxMwNS+J2iOqou5NAB74l7MLRMwxerl6nfhKGwb3WcrmDt0JuiBRyl44Z/IvIr8FEHBYNEX/RKhYfh0743j2BGPaTuTsO3bhzkhAVOcno/+o0ZhXe/+/bB06kTIlCnkPvUUMtc7v4FcMYrvKM+pH6fsOfXoTATQkg9gioxHhMeA2YK5zzDse11+/1iLKf73nZS88gAlrzyAdiwR6xcvoyUfovT/ni3fb1u/gLLVP3isMxEaVj/ZE/cigoIRoXr7y6fPAOxJRxqs6eAny1g29imWjX2K5EWbaXv9BQBEDOiEraCk2liJNZG8eDPRQ/VBrr4RwYR0iKcoqdq1JE4ZLfmgXq4tosFsxtx7aKVyLaF45l2UzHmQkjkPoh1PrOhMDAwBZ8e5CI9BRMaj5XhuRXrrzn34tG2FpZVerkHjhlO06vf6nWyxEPfacxT8vLx85eezCeuuffi0ccm7S0ZQvLr+eRf76nQKf15WvvJzU2IUz/Ekhh+hKIToCmhSykTnrn7AUSAAGAgsQjddV8YLIV5CnwYwAqjrKV9dLEWfEjDbqamflHIbUIC+Gltd6U6HdcB7zs9hQTfP2pYQvwR4AhgupfTYGHGL2cTUywYx6bOVaJpk/IAOdIppwTsrttOjVQQjuiUwtFM8vx84wTVv/oJJCB65uB8tAvWFPB65uD/3fvIrUkq6t4zg2kaY7nzw1210HNmX+9b8B1tJGQseq8imiQtn8NGl0/AJ9OP6D6Zg9rUgTIKjv+9hyxcrALjoXxMw+1r4+xf6bZK89QBLpn3scZ0Zy7cSNbofF/7xOo4SKzsmzy0/NnTFTNaP1t+/yzM30fKaYZgDfBmx9W2Of7mSA69871EtFrOJqVecy6RPVqBJyfgBnegU24J3lm+jR6tIRnRvzdDOLfVyfW0+JpPgkUsGlJdrck4hqblFDGwXW8c7naY+k4mpY3ox6fuN+n3XO4FOUSG8s3YfPeJaMKJTLF9vOcKqA2lYTIJQfx/+Na4vAHZNY+LXuqkE+VqYcWk/LB6OF1MXjz83k01bt5Obm8/oq27h/jtv5dorLm6aN9ccFH/4OsHTZoPJRNnKRWjHj+B/4x04Du7Dtnk9AbdOQvgHEPSovgKglplG0cvTwGwh5IU3AJDFxRS9OUMf6dVE2A3y1E75jnd9B6lRtvhT/P/+BJhM2LetRmYm4zP8WrSUwzgSt9R4qm3zMvyuuIeAe2cCAvtfa5CeDJLv0Mif8wYRc2aByUTJgkXYDx8h+M47sO3dh3Xdeny6dSX83y8gQoLxHzaE4DvvIPPWOyhdtRrfgf2J/vQjpJRY/9iEdV09fwCfApnLtxI1uj/D/ngdR0kZuye/W35s8IqX2TD6SQD2PvkhPd+4H5O/D5krtpG5Qr9t9jz6Hl1fvB1hMaNZy9j9WI23wKkhNcqWfOYsV2fZZCbjc+E1aCcO40iseXVUERSK/98fBymRBTlYf6o63b1BaA6K5r5G6POvgMmEdflCHElHCLh5IvbEvdg2rifwjvsQ/gGETHXWmxnpFLz4FObWbQl64DF9CrYwUfL9l26rrzYFXvUcVxwOCl5/nfDZuv+ULlqE48gRgu64A/u+fVjXryd40iREQABhzzvzMS2N3GnTml6rEyP4jvIcL3sOgKZR9vOH+N8+DYQJ+5aVyPTj+Iy+ES35II69Tfdwtaq206+f0DSKP3qX0BdfBSGwH9yHdekvHpWXumIb8aP7Me73OThKytj0SEX9PHbZv1k29ikAej/9d9pcPRRzgC+X/fkmh79aye7//EDayu3EDe/NxatnIR0a21/4irKc6vqyTwNNo+yXj/CfME3/PXGyXEfdgJZyEMfemmfYm9v1wHf0DUiHQ/ev+f8HJR5cCdihkfnvt4ib+2+E2UTBj0uwHTxK+AO3Yd21n+JVG/Dr2YXY15/DFBJC4PDBhN9/K8evvofgS4bjP7A3phahhIy/CICMp2dTts8zoyfrg1d9x6GR9dJbxL37EphMFPxPz7sW90+gbNd+ilf/jm/PLsS+Oh1TaDCBwwfjuP82kq+5m6CLh+M/oDemsFCCr9T1Zj47m7J9B5tEuhE8x9MIo/eEOqcAvAm0QH9SdwB9GHt39ECR+cAqYJCUcoQQYjrQAegMRAGzpJRVA/Lo1x4BPCalvNy5vcq5vdn1mNAXf3nb+Z4WYI2U8j4hRBfge/QnfA8Be2pINx33+COu1658bCdwuZTyiPPYTUAa+rLfi2v5LAcAPygfcb5BSnlfbXlbMu95wxb+a08k1p3IS/QvtdedyIsMf7uXtyXUTK53pnjXF8tVD3pbQo0UTprobQm1Ev7dqgYHqry8zWW11km/JC1okmCYyncaz3eKXrzFsL6Tv7jqwlNGYWdi0y2OdKoMfdjP2xJqpXRD03bunQqhH3v+4aWnyL7O2J4Tu6rhngPG8B3lOY3oOdOuN6znlG73zCi8xuLXzR5b88bjXHqXd0Ml1Eba/7w/8ro2Wq+cW3ciL3F8tGdCrDQW7f9a1mzaOp7E8CMUpZR/AkOrOfQb0KWa9NNP4dqr0A365PaI6o5JfYVP15XVTqbZjx4U2ZXq0k2vtO167crHXHuDXpFSThdCBAJrqCVQsZSyU03HFAqF4kzA4aVFFiqjfEf5jkKhODswgu8oz1Geo1Aozg6M4DmexvAdimc57wsheqDHTflUSlnzPC+FQqE4w2mOgYrPQJTvKBSKswblO15HeY5CoThraI6ec1Z0KAohegOfV9ptlVKe5w099UVKeVPlfUKIt9FXRXPldSmlcefNKBQKRT3QmpHJKt9RKBQK49NcfEd5jkKhUBif5uI5rpwVHYpSyh3oAY7PeKSUD3hbg0KhUDQGzWkagPIdhUKhMD7NxXeU5ygUCoXxaS6e48pZ0aGoUCgUCuMjm+FTO4VCoVAYF+U7CoVCoWgqmqPnqA5FhUKhUBgCh2x+JqtQKBQK46J8R6FQKBRNRXP0HNWhqFAoFApD0BzjiigUCoXCuCjfUSgUCkVT0Rw9R3Uons3Et/W2ghoRJHpbQo1c+GyUtyXUTmSctxXUiExL9baEWimcNNHbEmok+N2PvC2h0WnMuCJCiAhgHtAOOALcIKXMqZRmJPCqy65uwN+klP8TQnwCDAfynMdul1JuazTBzRTTOYO9LaFGMj5Y4m0JNdKjQ4a3JdSIacBV3pZQK+bdx70toUayrzOu50R83/w9B5TvNHdM5xl3TZrcn5Z5W0KtpPgIb0uoEdOAAd6WUCOBqxd7W0KtHB99r7cl1EjCive8LaHRaY6eY2qwcoVCoVAoPIADrdZXA5kKrJBSdgZWOLfdkFKulFL2k1L2A0YBxcBSlySPnzyuGnUKhUJx5qN8R6FQKBRNRXP0HNWhqFAoFApDIKWs9dVAxgOfOv/+FKhrWNV1wCIpZXFD31ihUCgUxkT5jkKhUCiaiuboOapDUaFQKBSGwCG1Wl8NJFZKecL5d9XlLQcAACAASURBVCoQW0f6vwFfV9o3QwixXQjxqhDCr6GCFAqFQuFdlO8oFAqFoqlojp6jYigqFAqFwhDUFahYCHEPcI/LrvellO+7HF8OVBdEdJrrhpRSCiFqfDMhRDzQG3ANqvdPdHP2Bd4HngT+VatghUKhUBga5TsKhUKhaCqao+eoDkWFQqFQGIK6nsw5DfX9Wo6PqemYECJNCBEvpTzhNNH0Wt7qBuBHKaXN5donn/hZhRAfA4/VKlahUCgUhkf5jkKhUCiaiuboOWrKs0KhUCgMgazjXwOZD0xw/j0B+KmWtH+n0hQApzEjhBDoMUl2NlSQQqFQKLyL8h2FQqFQNBXN0XNUh6JCoVAoDEEjxxWZCYwVQiQCY5zbCCEGCSE+OJlICNEOaA2srnT+l0KIHcAOIAp4saGCFAqFQuFdlO8oFAqFoqlojp5zRkx5FkJMA24CHIAG3Cul/KOGtNOBQinlK02gawRQJqVcf4rnDQJuk1I+7EEtL6Cv7KOhD2+9XUqZ4olrr9t5kFnfLEfTNK6+oB8Txw1xOz573nI27T0KQGmZjeyCYta+MYVNe48ye97y8nRHUrOYec9VjOrfxROy3Bgz/VY6juyHrcTKgsfeJ23nkSppbvj0CYJjwhAWM8c37mPpM58gNcnIp/5Op9H9cdjs5B5NZ8Hj72PN98wCe+uOZDJ7zT40KbmqZysmDmrvdnz+7hReXbufmGA95umNfVpzTa8EAE4UlPCv5btJK7QC8Nb4/rQMDfCILoB1uw4z69sVaJrk6mF9mHjJeW7HZ3/7K5v2JwFQWmbXy/VV/ZY9kZ3P858vJi2nAIHgzQevpVVUmMe0gbHzztLvXALveBBMZqwrFmD931dux/0uvx6/0ZchHQ5kfi7F78xCy0wDIODme/AZoH+HSv77Gbb1Kz2mqz48/e85rFm3kYjwFvzvi7lN+t514QEjrREpZRYwupr9m4G7XLaPAK2EENOEEMp3ar9m4/nO7qPM+mGNXj8N6cHEsYPcjs/+4Tc2JR4HnPVTYTFrX76XlOx8pnywEE1K7A6Nv1/Yh+vP791gPcHDB9Dq2bvBbCJ73jIy3v3e7bjwtdB6zhQCenXEkVvA0QdnYTueTkDfziS89KAzkSDtta/IX7IBgIRZDxM66hzsWXnsv/jBBms8id/gcwj7x4MIs4mi+Qsp/Nw93rZvvz6E/eMBfDp2IPvZFyhduUbfP6AfYZPvL0/n07aNfnzNOo9pW7fnKLN+WIsmNa4e3IOJYwa6HZ/949qKcrXZyS4oYe3Mu9l7PIN/f7eaQmsZZmHirrEDuXhAZ4/pArD0OYeAWx8Ek4myVQux/lwp30Zfgd/Y8aBpyNISij+cg5Z8FBEcSuDk57B06EbZmiWUfPqGR3VVh++55xLy4INgNlOyYAHFX7l7UOD11xNwme5BWm4u+bNmoaWlNbqumlC+U2V/Fd8RQrwD7BBCuHrOqOquqzzH855TmXV7jzFr/u+6B53blYmj+rkdnz3/dzYd0N+61GYnu7CUtS9MqO5SHidg2CCipt6HMJvJ/+8icj/81u24/8BeRD15H75dOpD2+L8pWra20TUNf/5W2o3sh73EytJH3yejUjvM4u/Lpe8+TFjbGKSmcXj5VtbNnAdASMtIxs65F7/QQExmE+tmzuPIyr88pm3dvuPM+vkPNCm5+pwuTBzRp0qaJdsP897yrYCgS3wEM/8+HIDXFm3it726J90zqi8X9+3gMV2V8T33XEIf1tsWJQsWUPRlpXr9husJvLyiXs+b2bj1esDQQUQ8eT/CZKLgx0XkfTTP7bj/gN5EPDEJ384dSH9yBsXLf9M/R9eORE57GFNwIDg0cj/4iqIllfutGhflOVX2V9vWqSZdtZ5TF4bvUBRCDAEuBwZIKa1CiCj0QJFGYARQCNTbZIUQFmehbvawltlSymec7/Ew8CxwX0Mv6tA0XvpqKXMf+Rux4aHcPOMThvftTMeWUeVpHr+xYir/1ys2s/eYXrmd060t3z53JwB5RSVc8dRchvRw7xTyBB1G9iW8fRzvDX+Ulv07cvGLt/PZVdOrpPvfA29SVlgCwNVzH6bbZeex5+cNHP5tB6tenod0aIyYeiND7r+CVTPnVTn/VHFokpmr9vLu1QOIDfbn5nl/MLx9NB0jg93SXdwljqkjulU5/5mlu7jrnPYMbhNJcZkdffSxZ3BoGi99vYy5k28gNjyEm1/6nOF9OrqX6w0VdcrXK7eUlyvA0x8v5K5xgxnSox3FpWUIk+e06fqMm3eYTATeOZnCFx5Dy84g5KW52DavQzt+tEL/4UTyn7wXyqz4XnQlAbfeS9Gr/8IyYDDmDl3If/wu8PEhZPpr2Lb+ASWe6cCuD1ddOpabrr2Sp15o9HbIKaPJBg/19wjKd+pN4/nOd6uY+8BVxLYI5uZX5jG8Vwc6xkeUp3n8mgvK//569V/sPZ4BQHRoEJ89cj2+PmaKrWVc+9JXDO/dnpiw4CrvU29MJlr96z4O3/IMttQsOs2fQ/6yP7AeOFaeJOKGi3DkFbJvxL2EXXEB8VNvJ+nBWZTuSyLxikfAoWGJDqfLojfYvXwjODRyvl9B1qcLaD3nkdPXVo3WFo9OJnPy4zjSM4j56F1Kf1uP/YhL/ZSaRs4LLxNy8w1up5Zt2UbGBD0OuAgNIe67z7H+4blbxqFpvPT9GuZOulIv1znfMbxXezrGuZTr1eeX//31mu3l5Rrg68MLt4yhbXQL0vOKuOk/3zKkWxtCAz206K0wEXD7ZIpeelyv1194F9uW9WjJFflWtn4FZSt+BsAyYCgBN0+iaNZUpK2M0u8+xty6PeYEz//GqYLJRMjkyeQ+9hiOjAwi5s7Fum4djqMVWm2JiRTfey9YrQRceSUh995L3r+8t5aH8p3aUZ5TbxrFcyrj0DRe+nEdc++5lNiwIG5+438M79mWjrHh5Wkev7JicMXXa3eyNyXL0zKqx2Qi+ukHSLn7n9hTM0mY9yZFKzdgO5RUnsR+IoP0p/9Di9uvaxJJ7Ub2pUW7OD698FHi+ndk1IzbmTd+epV0W95fwPHf92DyMXPN10/RdkQfjq7azjkPjyfxlz/Y8cUKIjq3ZPwnj/PxMM/4okPTeOmnDcy982JiwwK5+a2fGd69DR1jW5SnOZqZx0crt/PJfZcRGuhHtrOtuGbvMfYkZzPv4fHYHA7ufH8xw7omEOzfCF9Nk4nQRyaTM0Wv1yPfn0vpWvd63Z6YSObdznp9/JWETLqXvOmNVK+bTEQ+9RCp9z6JPS2Tll+9RfGq393vs9R0Mp6ZTdiE691O1UpLyXh6FvakZMzRkbT8+m1K1m9GKyhqHK3VoDynaTkTpjzHA5lSSiuAlDJTSpkihDjiNNyTwzhXuZzTVwjxuxAiUQhxd00XFkKMEEKsFkL8JIQ4JISYKYS4WQixUQixQwjR0ZkuWgjxXyHEJudrmHOo6H3AI0KIbUKIC6pL5zx/uhDicyHEOuBz5/v+4nLsIyHEKqeGh130PSOE2CeEWCuE+FoIUWNgTCllvstmEDR8Ej7AzsMptI4OJyE6HB+LmYvP6c6qbftrTL9o024uObdHlf3L/tzLsF4dCPDz8YQsNzqPHcjO/+pP31K2HsQvNIigmBZV0p3sTDRZzJh9LEjnF/rIbzuRDq38/BCXRmtD2JmWR+sWgSSEBeJjNnFx5zhWHcqo17kHswpxaJLBbSIBCPS1EOBj9ogugJ1HTtA6JpyE6BbOcu3Gqu0Haky/aNMeLhnUXdeWkolD0xjSo52uzd+XAF/PlquR887cqRtaajJa+gmw27Gt+xXfQcPc0th3bYMyfXSkY/9uTBHR+rkJbbHv/gs0B1hLcSQdxKffuR7TVh8G9etNWGhIk75nfdGko9ZXE6J8x5u+czSN1tEtSIgK0+unAV1YteNQjekX/bmfSwbqI999LGZ8nd/3MrujvJ5vCIH9OlN29ARlx9KQNju5P68h9CL3Ed2hF51Hzn9XAJC3cB3BQ/sCIEut4PQX4efrpqdo4y7seQUN1ueKb49u2I8n40jR66fi5b/if+FQtzSO1DTsBw8htZqfkgeMvJDS3zcirVaPadt5NJ3WUWEV5dq/M6t2HK4x/aItieXl2jamBW2jdV+PCQsiIjiAnKISj2kzd+yGlpaMlnECHHbKNvyKz0D3fHN98CP8/Cm/3a2lOPbvBFuZx/TUhk+3bjiSk3Gc0Mu49Ndf8Rvm7kG2bdvAWXa23bsxRUc3ibaaUL5TJ8pzvOg5ldmZlEHrqFASIkP1uqpfR1btOlpj+kXbDnJJv46NIaUKfr27YktKwX48Fex2ChetImiU+8wxe0oaZfsP11rHe5IOFw1kj7MdlupshwVWaofZS8s4/vseADSbg/SdRwg+2d6S4BuizyLyDQmkMC3HY9p2HsukdWQICZEheln27cCq3UluaX7YuJ8bh3Qvf0AVEaxrOZSWy8D2sVjMJgJ8fegSF866/cke0+aKT/dK9fqKX/E/371eL9vqXq+bG7Fe9+vVFduxFOzJ+n1WtHgVgSPcPdGekoYt8TBo7l9D+9Fk7El6PjkysnBk52IKr9oub0yU5zQthh+hCCwFnhVC7AeWA/OklHWNm+0DDEY3m61CiAW1DInvC3QHsoFDwAdSynOFEJOBh4B/AK8Dr0op1woh2gBLpJTdhRBzcZlyIIT4qnI657UBegDnSylLhD59wJVuwEggBNgnhHgX6Adc69TnA2wB/qztQwshZgC3AXnO6zWY9NxC4iJCy7djw0PYcbj6rEzJyiMlM5dzu7WtcmzJxj3cOvYcT0iqQkhcOAUuTwYLUrMJiQ2nKD23StobPnuClv06cnDVX+xbuLHK8T43XMieX6qd1XjKpBdaiQ2uGD0RG+zHzrT8KulWHEhjS3IObVoE8tiFXYkL8Scpt5gQPwuPLviL5LwSzmsTwcNDO2P20EjA9JxC4sIrKtrYFiHsOHyi2rR6ueZxbrc2ABxNzyEk0I8pc/9HclYe53Vry+SrL8Rs8tzzCSPnnSkiGi2ronNTy87A3LlqJ/pJfEdfhm2rfq85jhwk4PoJlP78LcLPH0vP/jiO1fwj9WxDa5y2wemgfMervlNEXIuKEYWxLYLZcTS12rQp2fmkZOdzbpeE8n2pOQU89N7PHMvI4x/jhzVsdCLgExuJLSWzfNt2IovAfl1qTuPQcBQUYQ4PxZGTT0C/LrSeNRmfVtEcmzKnvIOxMTBFR+FIr1jUz5GeiW/P7rWcUT2BY0ZR+M13npRGel4hceGVy7X66Vrl5dq5yowcdhxNw2bXaB3puTAbpogotKyKfNOyM7F0rJpvvmPH4zfueoTFQuGMRz32/qeCKToaLcPFgzIy8OlRswcFXHYZZRur/t5R6BjEd5TneNFzKpOeX8mDwoLYkVT9YqkpOQWkZBdwbqeWjSGlCpaYSOypFd9/e1om/r2rztRpSoLjwik8UdEOK0zNJjgunOJq2mEAvqGBdBjTn20fLQZgw6s/cPUXT9L39ovwCfTjx5te8pi29Pxi4sKCyrdjwwLZccx9gMLRTL19MeHdBWia5L4x/RjWNYEu8RG8t2Ibt17Qi1KbnU2HTtChmgErnsAUFY0jvUKXox71uvWPxqvXzTFROFzuM0d6Jn6ncZ/59uqK8PHBfqxRIhOckRjEczyK4UcoSikLgYHAPUAGME8IcXsdp/0kpSyRUmYCK4HahgBtklKecD4VPIhu6qAHo2zn/HsM8JYQYhv66jmhQojqWii1pZsvpazpcfoCKaXVqTcdiAWGOT9HqZSyAPi5js+MlHKalLI18CVQbUAmIcQ9QojNQojNH85fVdclT4klG3czZkC3Kh1LGbmFHEhOZ0jPxos7UV++vW0Wb57zIBZfC22H9nQ7NuTBK9HsGrt+9Fy8qLq4sH0UC26/gG9vHsLgNpE8u0xfTMmuSbam5PLI+Z354m/ncjyvhPl7vFMZL9m8lzEDupSXq8OhsTXxOFOuHcGXU28lOTOX+b83/cKDZ0Le+V4wFkuHrpTO/0bXtn0ztq1/EDLjbYL+8Qz2/bugiZ4gnwk0cqDieqN8pxF9Z6Fn69clfyYypl8nN9+JCw/hu6k3Mf/ZW/l54x6yPBQT93Qp2baf/Rc9wIErpxAz6XpEI4zU9ySmyAgsHdtTumGT1zQs2XKAMX07Vv09kVfE018s5/mbRmHycKiN+lC27CcKptxCyTfv43/VLU3+/qeK/9ixWLp2peibb7wtxbAYwXeU5zSi5zhj1jYWS7YdZEyf9h59qN6cEWYT4958gG0fLyE/Se+w6nrlEHZ/t4aPznuYnybM5qLXJoEnQxXVgUPTSMrM54N7xjHz78P51w/ryC+xMrRLK87vmsCEdxcw9evV9GkT4xXfqYz/2LH4dO1K0dfGrtfNURFEz3iSzGdfgWY4zfd0MYLneJozovaTUjqklKuklM+hm8e1gJ0K/f6VT6lj2xXX+Tyay7ZGxQhOEzBYStnP+WrlNP/K1JautsABrhocNHzk6JfoeVQFKeX7UspBUspBd145os4LxbQIJjW7YmRYWk4BMS2qH0K8eNOeaqc7L928h5H9u+Jj8dy00wG3jeGOhTO4Y+EMCtNzCWkZWX4sJC6CglqGyzusNhKXbqHzRQPK9/W+7gI6je7P/MnveExjTLBf+aIgAGmFVqKD3OM9tQjwxdei38ZX92zFnnR9+ltssB9dooJJCAvEYjIxskM0e9OrjtA7bW3hwaTmVEy1S8stICa8+lE8izfv5ZJzKkZqxIaH0LV1DAnRLbCYTYzs25k9SZ4NCmzkvNOyMzBFVkwzMEVEI7OqTse29B6I/zW3UPjyU2C3le8v/eELCh6/i8IXHkMIgePEsSrnnq1IKWt9NbEW5TunRv1859Jh1SVxI6ZFEKm5FR81LbewxlGGi7fs55IB1S/0FRMWTKf4SLYcbNgDBVtaFj4u8WV94iOxpWXVnMZswhwShCPHvd6xHjyOVlyCf5eqo/g9hZaRiTkmpnzbHBOFI6N+4SJOEjB6BKWr14LDs1NvYsKCSc2pXK5B1aZdvDWRSyotulJYWsZD//cLD152Hn3axXlUm5adiSmyIt9MEVFoOTXnm+33lfgMqvtebgy0jAy3Kcym6Ohqy9h34ECCbrmF3KeeAputynGFjlF8R3nOKVM/z7l48ClfOCa0kgflFdVcV207xCX9Op3ye5wu9vQsLHEV339LbBT29Mxazmgc+tw2hpsWzeCmRTMoSs8lOL6iHRYcF0FhavXtsNEz7yT3SCrbPlxSvq/n34aT6JwdlrrlABY/HwIiPDNdNSY0kNS8itsyLa+YmFD3sowNC2J4jzb4mE20igihbVQYSc5Ri3eP6su3k8fz3l0XIyW0jQqlMdAyMzDHVJSrudJI9JP4DhxI8G23kPvPxq3XHemZmF3uM3NMFPa0+t9nIiiQ2LdeJOfNj7Hu2NMYEs9YjOI5nsTwHYpCiK5CCNdflf2Ao8AR9Kd5UNVQxgsh/IUQkejBhBv6mH0p+pSAk5pOLvVVgD50v650p8M64Arn5whGD9ZcI5XyaDywtwHvXU7Pdi1JSs8hOSMXm93Bkk17GN636sqKh09kkV9cSt+OVacnLd64m3HVdDQ2hC2fLefjS6fx8aXTSFz6J72u1QO5t+zfEWtBcZXpzj6BfuVxFYXZRMdR/cg6qE/xbT+8D+fddznf3zkHe6nnYiD1jA0lKbeY5LwSbA6NJYmpjOjgHu8io6ji99Xqwxm0Dw9ynhtGQZmd7GJdz6bjOXSIaNi0PTdtbeP1cs08Wa57Gd6n6g+iw6lZ5BeV0rdDxVSOnu3iKCi2kl2gj/rZuC+JDi4/JDyiz8B55ziwD1N8AqaYOLBY8Bk2irLN7rHKze06EXjPFApffgqZ73IvmkyIYP3HiLlNB8xtOmL/y9Mxy89cjPLUTvmOl32nTSxJGbkkZ+Xp9dOW/QzvXXWxi8Np2eSXWOnbvqJzKS2nkNIyOwD5xaVsPXSCdrENm6JU/Fcivu1a4pMQi/Cx0OKKC8lf5j7VKH/ZH4Rfqy+sF3bpMArXbwfAJyEWzPpPLZ9W0fh1TKDsePVT5zxB2Z69WFq3whyv10+BY0ZR+tvvp3SNwLGjKF72q8e19WwTQ1JmHslZ+Xq5bk1keK92VdIdTsshv9hKX5dOQ5vdwZQPF3L5oG6MbYTGu+PQXkxxrTBFx4HZgu/gUdj+dM83U2zF7xtLv8E4UhsnllZd2Pbtw5yQgClOL2P/UaOwrnf3IEunToRMmULuU08hc6ufdqjQMYLvKM/xrudUpmfraJIy80nOdtZV2w4yvEebKukOp+fqHtQ2ppqrNA7WnfvwadMKS6tYsFgIHjeCopWNOwqzOrZ/tpyvxk3jq3HTOLjkT7o722FxznZYddOdhzx2HX4hAaye/oXb/oLkLFoP02eNhXdqidnPh5IszwwE6JkQRVJWPsnZBXpZ/nWI4T1au6UZ2aMNmw/pbcKcolKOZuaREBGCQ9PILSoFYP+JbBJTsxlSTRgOT2Dbq9frJ73bf/QorOsq1eudOxH62BRy/vkUWiPX69ZdJ+8zXU/QJSMoXl3P3xIWC7GvTqfw52XlKz8rKjCC53iaMyGGYjDwphCiBfqTugPoUwK6Ax8KIV4AVlU6Zzv68P8o4IVaYorUl4eBt4UQ29HzbA16kOKfge+FEOPRzbWmdKeMlHKTEGK+87OkoU9LyKvllJlCiK7oTxuPnu77VsZiNjH1prFMeu0bNCkZP6wPnVpF885Pa+jRNp4R/XRvX7xpN5ec073KarrJmbmk5uQzsEtVI/YUB3/dRoeRfbl3zX+wlZSx8LH3y4/dsXAGH186DZ9AP677YApmXwvCJEj6fQ9bv9AD6F/0rwmYfS387YupAKRsPcCSaR83WJfFZOLJEV25/6ctaJpkfM+WdIwM5p0NB+gRE8qIDjF8vS2J1YczMJsEYX4+PD9WN1SzSTDl/C7c9+OfSKB7TAjX9PKciVnMJqbeOIZJb3yPpmmMH9qbTi2jeGf+Wnq0jWNEX73BtnjTXi45p5tbuZpNJh65dgT3vjYPKaF7m1iuPb+vx7SBsfMOzUHxh68TPG02mEyUrVyEdvwI/jfegePgPmyb1xNw6ySEfwBBjz6vn5KZRtHL08BsIeSFNwCQxcUUvTlDX6ClCXn8uZls2rqd3Nx8Rl91C/ffeSvXXnFxk2qoCQM9mVO+423fuW44k96Zr9dPg3vQKT6SdxZsoEebGEb01sNnLP5TH8XmWj8dSstmzv/WItCH69w2qj+dXUYXnhYOjZRn59Lhs+fBbCLn2+VYE5OIfeRmSnYkkr98I9nfLqP1nCl0XfUejtxCkh6aBUDQOT2ImXQd0m4HTZL8zNzykYtt3niMoMG9sYSH0u33j0l79Styvl3WYK25/3mTqNdeBpOZol8WYT98hJC7b8e2Zz+la9fj070rkTP/hQgJJuD8ITjuup30mycCYI6LxRwbQ9nWvxqmoxosZhNTr72ASXPn6/X6ed31cl34h16uvfRO48Vbqpbr0m0H2HLwBLlFpczfqI92+NdNo+mW4KGg9JpGySdvEvSknm9lqxehJR/B/9rbsR/ej33LevwuugpLr4HgsKMVFVA89+Xy00Nf+woCAhEWH3wGDaNw5hNuK0R7FIeDgtdfJ3y27kGlixbhOHKEoDvuwL5vH9b16wmeNAkREEDY804PSksjd9q0xtFTD5Tv1InyHC96TmUsZhNTrxrKpP9bpNdV53alU1wE7yzZTI+EaEb01EeZL3YuxlK57dOoODQy//028e/9G2E2kf/jUmwHjxL+wG1Yd+2neNUG/Hp1Ie61ZzGFhhA0YjARD9zGsavuaTRJR37dRruRfZnw23+wl5SxzKUddtOiGXw1bhrBcRGc+/BVZCcmc9PCFwH469Nl7PpmFb+9+CWjX76L/nddAhKWTXnPY9osZhNTrxzMpI+W6mU5qDOdYsN5Z+kWeiREMaJHG4Z2acXviSlcM+cHTELwyKXn0CLIH6vNzsT3FgIQ5OfLjBsvxGJupLFYDgf5r71O+Ct6vV6ycBH2I0cInngHtn37sK5bT4izXm/hrNcd6Wnk/rOR6nWHRtZLbxH37ktgMlHwvyXYDh6lxf0TKNu1n+LVv+Pbswuxr07HFBpM4PDBOO6/jeRr7ibo4uH4D+iNKSyU4Cv1ej7z2dmU7TvYOFqrQXlO0yKa44dqLgghgqWUhUKIQHTDvkdKucVT1y9Z84lhC//1W5d7W0KNPPxE065UdaqIHg15WNy4yN3bvC2hVqyrmj4WZH0Jfvcjb0uoFZ+oDg3+RR0V2qXWOikzf7/3g9c0cxrdd5a8ZVjfSbx3Sd2JvERkfG0zCb1LxLNXeVtCrVi/+J+3JdSINdm4oxEivm/+ngPKd7xNo3vO/FcM6zkpTzXwAVIj80u+d1eHr417Xu/lbQk1kvfqYm9LqJWSPOPGcU5Y4bnO5MZAtXWq50wYoXg2874Qogd63JRPPWmwCoVCYTQcaoEaI6B8R6FQnDUo3/E6ynMUCsVZQ3P0nLOiQ1EI0Rv4vNJuq5TyPG/oqS9Sypsq7xNCvI2+Kporr0spGz5HV6FQKLyIVmtM+TML5TsKhUJhfJqL7yjPUSgUCuPTXDzHlbOiQ1FKuQM9wPEZj5TyAW9rUCgUisagOT21U76jUCgUxqe5+I7yHIVCoTA+zcVzXDH8Ks8KhUKhODuQdfxrCEKI64UQu4QQmhBiUC3pLhFC7BNCHBBCTHXZ314I8Ydz/zwhhG+DBCkUCoXC6yjfUSgUCkVT0Rw9R3UoKhQKhcIQODSt1lcD2Qlcgx70vVqEEGbgbWAc0AP4uzO2E8DLwKtSyk5ADnBnQwUpFAqFwrso31EoFApFU9EcPUd1KCoUCoXCEDTmUzsp5R4pf+0SFQAAIABJREFU5b46kp0LHJBSHpJSlgHfAOOFEAIYBXzvTPcpYOylbRUKhUJRJ8p3FAqFQtFUNEfPOStiKCoUCoXC+GjejyvSCjjmsn0cOA+IBHKllHaX/a2aWJtCoVAoPIzyHYVCoVA0Fc3Rc1SH4llMwIW3C09eTwhxj5TyfU9ca+rR2z1xmXI8qa0xMLI+j2ob6ZGrlOPpfAv0cBjws6ZcPYStLLnWOkkIcQ9wj8uu910/gxBiORBXzanTpJQ/eUaloiEEXPygx3zH0/dwnyMPeupSgDG/YycxsjbwrL6AcQ974jLlGDnvjKwNjKlP+U7zJuDKxwzb1ul45WOeuEw5nv5+TfbUhZwY8ft/Eo96ztVT6050Chg538DY+oyorTl6jpryrPAk99SdxGsYWRsYW5/SdvoYWZ+RtVWLlPJ9KeUgl9f7lY6PkVL2quZVX4NNBlq7bCc492UBLYQQlkr7Fd7F6PewkfUZWRsYW5/SdvoYXV8VlO8oKmHke9jI2sDY+pS208fI+oysrVrORM9RHYoKhUKhUOhsAjo7VznzBf4GzJdSSmAlcJ0z3QRAjTxRKBQKRUNRvqNQKBSKpsLjnqM6FBUKhULR7BFCXC2EOA4MARYIIZY497cUQiwEcMYNeRBYAuwBvpVS7nJe4klgihDiAHqckQ+b+jMoFAqF4sxB+Y5CoVAomgpveY6KoajwJIaKUVAJI2sDY+tT2k4fI+szsjaPI6X8Efixmv0pwKUu2wuBhdWkO4S+MprCOBj9HjayPiNrA2PrU9pOH6Pr8yjKd5olRr6HjawNjK1PaTt9jKzPyNo8jrc8R+ijGxUKhUKhUCgUCoVCoVAoFAqFom7UlGeFQqFQKBQKhUKhUCgUCoVCUW9Uh6JCoVAoFAqFQqFQKBQKhUKhqDeqQ1GhUCgUCoVCoVAoFAqFQqFQ1BvVoag4bYQQZiHESm/rqA4jazsTEEKYva1BoVAoXDF6vW50fUZGeY5CoTAiRq7XjaztTED5jkLhGVSHouK0kVI6AE0IEeZtLZUxsjYAIUQXIcQKIcRO53YfIcTT3tblQqIQYrYQooe3hdQHIcQiA2gIFUK8JIT4XAhxU6Vj73hLl/P944QQ7woh3hZCRAohpgshdgghvhVCxHtTm0JRX4xerxtZn/Icz+Nt3zGy5zg1KN9RnPEYuV43sjZQvtMYKN+pGeU53kOt8qxoEEKIn4D+wDKg6OR+KeXDXhPlxODaVgOPA+9JKfs79+2UUvbyrjIdIUQI8DfgDvQHDx8B30gp872oaUBNh4BfpJReNQshxH+BRGADMBGwATdJKa1CiC1Sypr0N4W2xcACIAi4CfgS+Aq4ChgjpRzvLW0Kxalg5HodjKtPec5p6zKs7xjZc5z6lO8omgVGrdfB8NqU75yeLuU7p6dNeY6XUB2KigYhhJhQ3X4p5adNraUyBte2SUp5jhBiq4vJbpNS9vO2tsoIIYajV8gtgO+BF6SUB7ygwwGsRjfUygyWUgY0sSQ3KpefEGIacClwJbDMyybrep8lSSnbuBwz5H2nUFSHket1MK4+5TmnrcWwvmNkz3HqUb6jaBYYtV4Hw2tTvnN6WpTvnJ425TlewuJtAYozGynlp0KIAKCNlHKft/W4YmRtQKYQoiMgAYQQ1wEnvCupAqHHFbkM/aldO+A/6E96LgAWAl28IGsPcK+UMrHyASHEMS/oqYyfEMIkpdQApJQzhBDJwBog2LvS3MJbfFbLMYXC0Bi8XjeyPuU5p4eRfcfIngPKdxTNBAPX64bWhvKd00X5zumhPMdLqMxVNAghxBXANmCxc7ufEGK+d1XpGFkb8ADwHtDNWRH/A5jkXUluJALjgdlSyv5SyjlSyjQp5fc489MLTKfmOuuhJtRREz8Do1x3SCk/AR4FyrwhyIWfhBDBAFLK8vg1QohOwH6vqVIoThGD1+tG1qc85/SYjnF9x8ieA8p3FM0EA9frhtaG8p3TZTrKd04H5TleQk15VjQIIcSf6BXLKqPFxzCytpMIIYIAk5SywNtaXBFCnC+lXFtp3zAp5TpvaaovQogJRpjqURNG1mdkbQoFGL9ePwP0Kc9pBIxcdxpZGxhfn0Jh5HrdyNpOonyncTBy3am0nV2oKc+KhmKTUuYJ4RbmQfOWmEoYVpsQYkqlbYA84E8p5TaviHLnDaByHIw3q9lnRCYDRjYKI+szsjaFAgxcrzsxpD7lOY2OketOI2sD4+tTKAxZrzsxrDblO42OketOpe0sQnUoKhrKLqEvG28WQnQGHgbWe1nTSYysbZDz9bNz+3JgO3CfEOI7KeUsb4gSQgwBhgLRlX4IhAJmb2g6DaoLYmwkjKzPyNoUCjB2vQ7G1ac8p3Exct1pZG1gfH0KhVHrdTC2NuU7jYuR606l7SxCxVBUNJSHgJ6AFfga/cnTP7yqqAIja0sABkgpH5VSPgoMBGKAC4HbvajLFz2orgUIcXnlA9d5UdepYPQ4DkbWZ2RtCgUYu14H4+pTntO4GLnuNLI2ML4+hcKo9ToYW5vyncbFyHWn0nYWoWIoKhqEEKKjlPKgt3VUh8G17QV6Syltzm0/4C8pZTfXZe+9qK+tlPKoNzWcLkbIv9owsj4ja1MowNj1OhhXn/KcxsUIeVgTRtYGxtenUBi1Xof/b+/eoy2t6/uOvz+DInG44xA1KEFrTQrRAKKAqRfUpMvGAdFUDdgLEU2tipI2XrpcIbJaTZVUV2raaqtFippkaRwx3kKAEREYOgOio5IoInStKM2ocUQF1G//2M8+s+fMueyzn3P277PPfF5rncXs58A67zXA93vm2fv8tn1b9s4acvg9XEza9i/5kefo6z2SjgFuAq4FPlNVX2jcNOTcdjlwo6Qt3ePnAO/vDi7+UqsoSW+vqlcD/0XSPs82VNXmBlkr5X6YsnOfc1sEeM918O3LzllbzrPTuQ38+yJc5zp4t2XvrC3n2Zm2/UheoRi9SToQOAV4GvAy4OCqOrJpVMe87RQGZ3gAXFdV/6dlD4Ckk6tqu6SnLvT5qto67ab55h/y3LE55Nm5z7ktYlzOcx18+7JzJuc8O53bwL8vYhyucx3s27J3JuQ8O9MWo3JDMXqR9CvAP+4+DgduAa6tqg80DcO7bUjS0cBBw8dVdWfDnAVJOgJ4RFXd2roFQNL7WfiQ558Hmh3yPOTc59wWMQ73uT4Dfdk5E3Cenc5t4N8XsRznue7cNpS9Mxnn2Zm2GJUbitGLpB8D24E3Ax+vqvsaJ80xb9sMXAI8HLgbeCTwlao6vmlYR9I1wGYGxyJsZ9B4XVUt9KzPVEn6DPDsqvp+9/hg4C+Af8Lg2ad/lL7Za4sYh/NcB9++7Jx+nGenc9ss9EUsx3Wug31b9k4PzrMzbTEq7/IcfT0EeBNwGvBJSVdKurhx05Bz28XAqcBfV9VxwDOBG9om7eWwqvoecDbwvqp6EoNGB0czeDe7ofuBn62qH8673opzn3NbxDic5zr49mXn9OM8O53bwL8vYjmucx2827J3+nGenWmLOXlTluilqr4r6XbgEcAxDM7JeGDbqgHnNuD+qtolaYOkDVV1taS3t44a8QBJDwP+GfDvW8fMY3nI8wjnPue2iGWZz3Xnvuycfpxnp3Mb+PdFLMl4rlu3kb3Tl/PsTFvMyY88Ry/dEvsK8FngM8A2l5fbm7ddCZzF4EcUHsLgZfanVNXpS/6DUyLpN4A3Ap+tqpdLehTw1qp6XuM0wPOQ51HOfc5tEctxnuvg25ed05/z7HRuA/++iKW4znWwb8ve6cl5dqYthnJDMXrpnnH6aeuOhZi3bQR+yODYgXOAw4D/XVXfbho2IyQdAPwsI6+ydjrk2bnPuS1iOc5zHXz7snP6c56dzm3g3xexFNe5DvZt2Ts9Oc/OtMVQbihGL5KOAf4IeHJ36Vrggqr6v+2qBszb/qCqXrvctVYkbQLOZ/COWKPD+LxWTUOSXgn8HvAt4CeAgKqqxzUN6zj3ObdFjMN5roNvX3ZOP86z07kN/PsiluM618G+LXunB+fZmbYYlRuK0YukvwTeD1zWXToXOKeqntWuasC8bUdVnTTv2q0uw07S5xh8U7KdwTAGoKo+1CyqI+mrwJOqalfrloU49zm3RYzDea6Db192Tj/Os9O5Dfz7IpbjOtfBvi17pwfn2Zm2GJU3ZYm+NlXVe0ce/y9Jr25Wsze7Nkn/Gng58ChJt4586hDgujZVC3qwyzOIC7gL+PvWEUtw7nNuixiH3Vyfx6ovO2fVOM9O5zbw74tYjtVcn8euLXtn1TjPzrTFnNxQjL52SToX+ED3+EWAyzMCjm3vBz7B4IDi141c3212psjHJD27qj7eOmQBtwPXSPoL4N7hxar6w3ZJe3Huc26LGIfjXB/l1pedszqcZ6dzG/j3RSzHba6PcmzL3lkdzrMzbTEnNxSjr/MYnN3xn7vH1wH/ql3OXhzbDgC+B/yb+Z+QdKTRor0AeIOk+4D72HP+xKFtswC4s/s4sPtw49zn3BYxDse5PsqtLztndTjPTuc28O+LWI7bXB/l2Ja9szqcZ2faYk7OUIyYIklfB4b/02nep6uqHjXlpIiIWKeycyIiYpqydyL2L7mhGL1IehTwDuBUBsvjeuA1VXV70zC829xJEnAOcFxVXSzpEcDDqmpbw6a3V9WrJV3Bnm9U5lTV5gZZc5z7nNsiVsJ9rrv3uXLcOV2X7ex0bgP/vohxOc915zZ32Tsrl7ZYSG4oRi+SbgDeyZ6zO14IvLKqntSuasC5DUDSZuAp3cNrqupjLXtGSfqvwE+BM6rqFyUdAXy6qk5p2HRyVW2X9NSFPl9VW6fdNMq5z7ktYiVmYK7b9mXnTNRlOzud28C/L2Jc5nPdtg2ydybssp2daYuF5IZi9CLp1qp63Lxrn6+qx7dqGulwbnsLcApweXfpRcBNVfWGdlV7SNpRVSdJurmqTuyuNf+9k3QA8L6qOqdlx2Kc+5zbIsblPNfBty87p1eb7ex0bgP/vohxuM71rsO5LXtn8jbb2Zm2mC9vyhJ9fULS64APMnh58QuAj0s6EqDxwbvObc8Gfrmqfgog6VLgZsBiyQL3d0O5ACRtYvAsXlNV9RNJx0o6sKrua90zn3Ofc1vECjjPdfDty86ZkPPsdG4D/76IMbnOdfe27J0JOc/OtMV8eYVi9KLBwbuLqWp48K55263A04aLvlv818x/lrEVSecw+KbkJOBS4PnAG6vqT5uGAZLeB/wi8FHgnuH1qvrDZlEjnPuc2yLG4TzXwbcvO6cf59np3Ab+fRHLcZ3rYN+WvdOD8+xMW4zKKxSjl6o6bqnPS3pWVf3ltHpGObZJGp5z8h+BHZKuYfAOaE8BXjfNlqVU1eWStgPPYNB3VlV9uXHW0Ne6jw3AIY1bFuLc59wWsSzHuT7KrS87Z9U4z07nNvDvi1iS21wf5diWvbNqnGdn2mJOXqEYa2p4PkXrjoW0aJN0AYMDkx8G/BVwB3ALgzNFvjnNlqVIuqyqXrzctZYkPbiqftC6YzHOfc5tEX047xyYfl92zupynp3ObeDfFzEp572TP+ssLnunv7QFDO7cRqwltQ5YwtTbquodVXUa8FTgr4GzgbcCL5X0mGn3LOH40QfdGSMnN2rZi6TTJH0J+Er3+PGS/rhx1hznPue2iFXivHNgyn3ZOavDeXY6t4F/X8QqcN47+bPO4rJ3JpS2GJUbirHWnF8C26ytqr5RVX/QvavYi4Dn0g2+liS9XtJu4HGSvidpd/f4bmBL47yhtwO/BuwCqKrPM/gxChfOfc5tEavBeedAo77snN6cZ6dzG/j3RfTlvHfyZ515sndWRdpiTm4oRjQg6QGSniPpcuATwG0MnsFrqqreXFWHAG+tqkOr6pDu46iqen3rvqGqumvepZ80CVmEc59zW0Ssjeyc/pxnp3Mb+PdFxOrL3unPeXamLYbypiyx1u5oHbCEO6b9BSU9i8GzdM8GtgEfBF5aVfcs+Q9OWVW9XtLPAccyMieq6jPtqubcJel0oCQ9ELgAcDpE2bnPuS1iNdzROmAZd0zzi2XnrBrn2encBv59EX3d0TpgCXdM+wtm76wa59mZtpiTN2WJXiQ9GPgd4JFVdX53NsZjq+pjjdMs2yRdBbwf+FBVfadVx3IkvYXBgcpfYs+zOlVVm9tVDUh6CPAO4JkMzob5NPCqqvp207COc59zW8Q4HOf6KLe+7JzV4Tw7ndvAvy9iOW5zfZRjW/bO6nCenWmLUbmhGL1I+hNgO/DPq+qEbrF9rqp+uXGadZs7SbcBj6uqe1u3zCfpyVV13XLXWnHuc26LGIf7XHfvc+W8c8B7djq3gX9fxHKc57pzm7vsncmlLUblDMXo69FV9Z+A+wFq8PbsLu925tzm7nbgga0jFvFHY15rxbnPuS1iHO5z3b3PlfPOAe/Z6dwG/n0Ry3Ge685t7rJ3Jpe2mJMzFKOv+yT9DN27iEl6NODyTI9zm7sfALdI+itGfs+q6lWtgiSdBpwObJJ04cinDgUOaFO1h3Ofc1vECrnPdfc+V3Y7B7xnp3Mb+PdFrIDzXHduc5e9s0Jpi4XkhmL0dRHwSeAR3bt4PRn4ly2DRlyEb5u7j3YfTg4EDmYwtw4Zuf494PlNivbm3OfcFrESF+E91y/Cu8+V484B79np3Ab+fRHjugjfuX4Rvm3usndWLm2xj5yhGL1JOgo4lcFL7G+oqr9rnDTHuS0mI+nYqvqGpAd3P9phxbnPuS1iXO5z3b0vVs55djq3gX9fxDic57pzW0zOeXamLUblDMXoRdIVwK8C11TVx5yWmHObK0l/2v31C5Junf/Ruq/zcElfAr4CIOnxkv64cdMo5z7ntohluc919z43M7JzwHt2OreBf1/EkpznunObq+ydVZG2mJNXKEYvkp4KvAD4p8BNwAeBj1XVj5qG4d3mStLDqupvJR270Oer6hvTbppP0o0MXrr+0ao6sbv2xao6oW3ZgHOfc1vEONznunufm1nYOeA9O53bwL8vYjnOc925zVX2Tn9pi1E5QzF6qaqtwFZJBwBnAOcD72FwAGpTzm2uqupvu78uuUwlXV9Vp02nal9VdZe015vY/aRVy0Kc+5zbIpbjPtfd+9zMys4B79np3Ab+fRFLcZ7rzm2usndWR9piKDcUozcN3l3sOQyeITsJuLRt0R7ObTPuoIZf+y5JpwMl6YHABcCXG/bM59zn3BYxFve57t43o1ruHPCenc5t4N8XsSznue7cNuOydxaXtpiTH3mOXrpzKJ7I4B3G/gTYWlU/bVs14Nw26yTtqKqTGn3thwDvAJ7J4ADqTwMXVNWuFj3zOfc5t0WMw32uu/fNqpY7p/v6trPTuQ38+yKW4zzXndtmXfbO4tIWo3JDMXqR9GvAlVVl91Ji57ZZ13rJRsT+yX2uu/fNquyciGjFea47t8267J2I8eRHnmMiks6oqquAjcCZ884poKo+3CQM77Z1RMv/LWv0haXjgFcCP8/IDKuqza2aRjn3ObdFLMV9rrv3rQPNdg54z07nNvDvi1iM81x3bltHsncWkbYYlRuKMamnAlcxOLNjvgJaLjLntvXixQ2/9keA/wlcATj+WIdzn3NbxFLc57p736xruXPAe3Y6t4F/X8RinOe6c9t6kb2zuLTFnPzIc/Qi6biq+vpy11pwbnMlaTeDb0T2+RRQVdX8XeMk3VhVT2rdsRjnPue2iHG4z3X3PjezsHPAe3Y6t4F/X8RynOe6c5ur7J3+0hajckMxelnofAlJ26vq5FZNIx22bTE5Sb8JPIbBIbv3Dq9X1Y5mUSOc+5zbIsbhPtfd+2IyzrPTuQ38+yKW4zzXnduiH+fZmbYYlR95jolI+gXgeOAwSWePfOpQ4KA2VQPObbNG0tGM/J5V1Z0Nc4Z+icGPIZzBnpeyV/fYgXOfc1vEotznunvfrDDdOeA9O53bwL8vYkHOc925bdZk70wkbTEnNxRjUo8Ffh04nL3P79gNnN+kaA/ntpkgaTNwCfBw4G7gWODLDL55ae03gEdV1X2tQxbh3OfcFrEU97nu3mfNfOeA9+x0bgP/vojFOM9157aZkL3TS9piTm4oxkSqaguwRdJpVXV9655Rzm0z5GLgVODKqjpR0tOBcxs3DX2RwTdQd7cOWYRzn3NbxKLc57p73wxw3jngPTud28C/L2JBznPduW2GZO9MLm0xJzcUo6/flvTlqvougKQjgEuq6rzGXeDd5u7+qtolaYOkDVV1taS3t47qHA58RdJN7H02xuZ2SXtx7nNuixiH+1x373PlvHPAe3Y6t4F/X8RynOe6c5u77J3JpS3m5IZi9PW44RIDqKrvSDqxZdAI5zZ335V0MHAtcLmku4F7GjcN/V7rgGU49zm3RYzDfa6797ly3jngPTud28C/L2I5znPduc1d9s7k0hZzckMx+tog6Yiq+g6ApCPx+e/Kuc3dmcCPgFcD5wCHAW9qWtSpqq1LfV7S9VV12rR65nPuc26LGJP7XHfvc2W7c8B7djq3gX9fxBic57pzm7vsnQmlLUZl4ERflwDXS/ozQMDzgf/QNmmOc5u1qrpH0kOBJwLfBj5VVbsaZ43L/d3tnPuc2yLAf66791ma8Z0D3rPTuQ38+yKc57pzm7XsnTWVtv3IhtYBMduq6n3A84BvAd8Ezq6qy9pWDTi3uZP0EmAbcDaDb05ukDQr57FU64BlOPc5t0XYz3X3PlczvnPAe3Y6t4F/X+znnOe6c5u77J01lbb9SF6hGL1V1U5J/4/ujr+kR1bVnY2zAO82c/8OOHH4TJ2ko4DPAe9pWhUR+z33ue7eZyo7JyJsOc915zZz2TsRqyCvUIxeJG2W9DfA14GtwB3AJ5pGdZzbZsAuYPfI493dtVmg1gHLcO5zbouwn+vufcZmeeeA9+x0bgP/vtjPOc9157YZkL2zdtK2H8krFKOvi4FTgSur6kRJTwfObdw05NxmSdKF3S+/CtwoaQuDl4afCdzaLGyekTNPCripqr458ukXt6naw7nPuS1iDO5z3b3PyqzsHPCenc5t4N8XsQznue7cZil7Z3WkLYbyCsXo6/7upeIbJG2oqquBJ7SO6ji3uTqk+/ga8BH2nDOxhcGzn80td+ZJVX2xVRt49zm3RYzJfa6797mx3zngPTud28C/L2IMznPduc1V9k7aYhWpKudSxuQkXQmcBbwZeAhwN3BKVZ3eNIy92t4CHIVR26yQdDBAVX2/dcuQpNuA0+efeVJVj21bNuDc59wWMQ7nnQPZO3057hzwnp3ObeDfF7Ec572TndNf9s7KpS1G5RWK0deZwA+A1wCfZPBsz3OaFu0xbHs1fm3WJJ0g6WZgJ7BT0nZJx7fu6rifeeLc59wWMQ7nnQPZOxMx3zngPTud28C/L2I5znsnO2dC2Tu9pC3m5AzF6KWq7ul++VPg0vmfl3R9VZ023aqBqrpH0rHAY6rqUkkPBg5o0TKD3gVc2P3oBJKeBrwbaPaMp/uZJ859zm0RK+G8cyB7pwe7ndN12M5O5zbw74sYl/Peyc7pJXtnhdIWC8kNxVhrB7X6wpLOB14KHAk8Gvg54L8Bz2jVNEM2DhcsQFVdI2ljyyAG553A4NnXr41c39KgZSHOfc5tEaup2c6B7J0eHHcOeM9O5zbw74tYLfmzzmzK3lm5tMU+coZirClJO6rqpEZf+xYG7/B0Y1Wd2F37QlX9UoueWSLpz4EdwGXdpXOBk6vque2qIiKW1nLndF8/e2cC2TkRMavyZ53ZlL0TsTryCsVYz+6tqvskASDpAex5J69Y2nnA7wMf7h5f211rTtLVLPDvsarOaJCzD+c+57aIdSJ7ZzK2Owe8Z6dzG/j3Rcy47JzJZe9MKG0xKjcUY62p4dfeKukNwM9IehbwcuCKhj0zo6q+A7yqdcci/u3Irw8Cngf8uFHLQpz7nNsiVkPLnQPZOxMx3zngPTud28C/L6Kv/FlnBmXv9JK2mJMfeY41JemEqvpio68t4CXArzJY9p8C/kflP/pFSbqCJZ7ZrKrNU8wZm6RtVfXE1h2Lce5zbotYqZY7p/v62TsrMKs7B7xnp3Mb+PdFrET+rDNbsnfWRtr2X3mFYkxE0m4WHsYCqqoOZfCLVgv2AGBnVf0Cg3fsivG8bYFrw3/PrV/5A4CkI0cebgCeABzWKGcfzn3ObRFLcd85kL0zIfudA96z07kN/PsiFuO+d7JzJpa901PaYlRuKMZEquqQ5f+udqrqJ5Juk/TIqrqzdc8MORw4pqreCYNndIBNDBbta1uGjdjOnsX/Y+AO4Lea1ezLuc+5LWJR7jsHsncmNAs7B7xnp3Mb+PdFLMh972TnTCx7p7+0xZzcUIxVIeloBucUAGCy2I4AdnaL4p7hReeXshv4XeCFI48PZPDMzkbgvcCftYgCkHQKcFdVHdc9/hcMzsW4A/hSq64h5z7ntohJmO4cyN5ZKdudA96z07kN/PsiVsp072TnrFz2zoTSFgvZ0DogZpukzZL+Bvg6sJXB/7SfaBq1xxuBXwfeBFwy8hGLO7Cq7hp5/Nmq2tV907SxVVTnvwP3AUh6CvBm4FLg74F3Newacu5zbosYm/nOgeydlXLeOeA9O53bwL8vYizmeyc7Z+WydyaXtthHXqEYfV0MnApcWVUnSno6cG7jJgCqautSn5d0fVWdNq2eGXHE6IOqesXIw01TbpnvgKr6dvfrFwDvqqoPAR+SdEvDriHnPue2iJWw3TmQvTMB550D3rPTuQ38+yLGZbt3snMmkr0zubTFPvIKxejr/qraBWyQtKGqrmbwsvFZcNDyf8t+50ZJ58+/KOllwLYGPaMOkDR8EuQZwFUjn3N4csS5z7ktYiVmeedA9s58zjsHvGencxv490WMa5b3TnbOvrJ3Jpe22Ed+c6NGfG/rAAAG10lEQVSv70o6GLgWuFzS3Yyc4WFuoXdu29+9BviIpN8EdnTXTgYeBJzVrGrgA8BWSX8H/JDBf3NI+gcMXs7emnOfc1vESszyzoHsnfmcdw54z07nNvDvixjXLO+d7Jx9Ze9MLm2xD1VlzsTkJG0EfgQIOIfB27Jf3j2TZ03Sjqo6qXWHI0lnAMd3D3dW1VVL/f3TIulU4GHAp6vqnu7aPwQOrqodS/7DU+Dc59wWMa5Z3jmQvbMY150D3rPTua1rse6LGMcs753snMVl76QtVkduKEZvkh4KPJHBs2A3VdU3GyeNRdLNVXVi646IiBjfrO4cyN6JiJhFs7p3snMiYq3lDMXoRdJLGJw3cTbwfOAGSee1rRrbi1sHRETE+GZ850D2TkTETJnxvZOdExFrKq9QjF4k3QacPnzZv6SjgM9V1WMbNu1m4TNDBFRVHTrlpIiIWAWOO6fryN6JiFiHHPdOdk5EuMibskRfu4DdI493d9eaqapDWn79iIhYM3Y7B7J3IiLWMbu9k50TES5yQzEmIunC7pdfBW6UtIXBM2VnArc2C1uApKOBg4aPq+rOhjkREbFCs7RzIHsnImLWzdLeyc6JiFZyQzEmNXxm7Gvdx9CWBi0LkrQZuAR4OHA3cCzwZfa8o1dERMwG+50D2TsREeuI/d7JzomI1nKGYqwKSQcDVNX3W7cMSfo8cAZwZVWdKOnpwLlV9VuN0yIiogfHnQPZOxER65Xj3snOiYjW8i7P0YukEyTdDOwEdkraLsnlWbH7uwOUN0jaUFVXA09oHRUREZMx3zmQvRMRsa6Y753snIhoKj/yHH29C7iwW2BIehrwbuD0llGd73bPJl4LXC7pbuCexk0RETE5550D2TsREeuN897JzomIpvIjz9GLpM9X1eOXu9aCpI3AjwAB5wCHAZd3z+RFRMSMcd45kL0TEbHeOO+d7JyIaC2vUIy+bpf0RuCy7vG5wO0Ne+ZU1T2SHgo8Efg28Kks2IiImWa7cyB7JyJiHbLdO9k5EdFazlCMvs4DNgEf7j42ddeak/QSYBtwNvB84AZJFm0RETER250D2TsREeuQ7d7JzomI1vIjz7FuSboNOH34TJ2ko4DPVdVj25ZFRMR6lL0TERHTkp0TEa3lR55jIpKuABa9G11Vm6eYs5hdwO6Rx7u7axERMUNmZOdA9k5ExLowI3snOycimsoNxZjU2xa4Nly6mmbIfJIu7H75VeBGSVsYtJ0J3NosLCIiJmW7cyB7JyJiHbLdO9k5EeEiNxRjUocDx1TVOwEkbWNwpkgBr20ZBhzS/fVr3cfQlgYtERHRn/POgeydiIj1xnnvZOdEhIWcoRgTkXQd8MKquqt7fAvwDGAj8N6qekbLvlGSDgaoqu+3bomIiJWbpZ0D2TsREbNulvZOdk5EtJJ3eY5JHThcsJ3PVtWuqrqTwaJtTtIJkm4GdgI7JW2XdHzrroiIWDH7nQPZOxER64j93snOiYjWckMxJnXE6IOqesXIw01TblnMu4ALq+rYqjoW+B3g3Y2bIiJi5WZh50D2TkTEejELeyc7JyKayg3FmNSNks6ff1HSy4BtDXoWsrGqrh4+qKprMHlGMSIiVmQWdg5k70RErBezsHeycyKiqZyhGBORdDTwEeBeYEd3+WTgQcBZVfWtVm1Dkv6cQdtl3aVzgZOr6rntqiIiYqVmYedA9k5ExHoxC3snOyciWssNxehF0hnA8KyOnVV1VcueUZKOAH4f+JXu0rXARVX1nXZVERExKeedA9k7ERHrjfPeyc6JiNZyQzEiIiIiIiIiIiLG9oDWARGrTdIVwKJ3yqtq8xRzIiJincveiYiIacnOiQgXuaEY69HbFrg2XLqaZkhEROwXsnciImJasnMiwkJuKMZ6dDhwTFW9E0DSNmATg0X72pZhERGxLmXvRETEtGTnRISFDa0DItbA7wIfHXl8IPAE4GnAb7cIioiIdS17JyIipiU7JyIs5BWKsR4dWFV3jTz+bFXtAnZJ2tgqKiIi1q3snYiImJbsnIiwkFcoxnp0xOiDqnrFyMNNU26JiIj1L3snIiKmJTsnIizkhmKsRzdKOn/+RUkvA7Y16ImIiPUteyciIqYlOyciLKhq0Xecj5hJko4GPgLcC+zoLp8MPAg4q6q+1aotIiLWn+ydiIiYluyciHCRG4qxbkk6Azi+e7izqq5q2RMREetb9k5ERExLdk5EtJYbihERERERERERETG2nKEYERERERERERERY8sNxYiIiIiIiIiIiBhbbihGRERERERERETE2HJDMSIiIiIiIiIiIsaWG4oRERERERERERExtv8PYB86S2FI2es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2560"/>
            <a:ext cx="9144000" cy="24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7975" y="4151411"/>
            <a:ext cx="6443345" cy="646331"/>
          </a:xfrm>
          <a:prstGeom prst="rect">
            <a:avLst/>
          </a:prstGeom>
          <a:noFill/>
        </p:spPr>
        <p:txBody>
          <a:bodyPr wrap="square" rtlCol="0">
            <a:spAutoFit/>
          </a:bodyPr>
          <a:lstStyle/>
          <a:p>
            <a:r>
              <a:rPr lang="en-US" sz="1800" b="1" dirty="0"/>
              <a:t>It is seen from above that with resampling techniques </a:t>
            </a:r>
            <a:endParaRPr lang="en-US" sz="1800" b="1" dirty="0" smtClean="0"/>
          </a:p>
          <a:p>
            <a:r>
              <a:rPr lang="en-US" sz="1800" b="1" dirty="0" smtClean="0"/>
              <a:t>one</a:t>
            </a:r>
            <a:r>
              <a:rPr lang="en-US" sz="1800" b="1" dirty="0"/>
              <a:t> </a:t>
            </a:r>
            <a:r>
              <a:rPr lang="en-US" sz="1800" b="1" dirty="0" smtClean="0"/>
              <a:t>can</a:t>
            </a:r>
            <a:r>
              <a:rPr lang="en-US" sz="1800" b="1" dirty="0"/>
              <a:t> </a:t>
            </a:r>
            <a:r>
              <a:rPr lang="en-US" sz="1800" b="1" dirty="0" smtClean="0"/>
              <a:t>change</a:t>
            </a:r>
            <a:r>
              <a:rPr lang="en-US" sz="1800" b="1" dirty="0"/>
              <a:t> the correlations among </a:t>
            </a:r>
            <a:r>
              <a:rPr lang="en-US" sz="1800" b="1" dirty="0" smtClean="0"/>
              <a:t>features</a:t>
            </a:r>
            <a:endParaRPr lang="en-US" sz="1800" b="1" dirty="0"/>
          </a:p>
        </p:txBody>
      </p:sp>
    </p:spTree>
    <p:extLst>
      <p:ext uri="{BB962C8B-B14F-4D97-AF65-F5344CB8AC3E}">
        <p14:creationId xmlns:p14="http://schemas.microsoft.com/office/powerpoint/2010/main" val="3372377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5" y="1202000"/>
            <a:ext cx="5887284" cy="2745000"/>
          </a:xfrm>
        </p:spPr>
        <p:txBody>
          <a:bodyPr/>
          <a:lstStyle/>
          <a:p>
            <a:pPr marL="38100" indent="0">
              <a:buNone/>
            </a:pPr>
            <a:r>
              <a:rPr lang="en-IN" sz="5000" dirty="0">
                <a:solidFill>
                  <a:schemeClr val="accent5">
                    <a:lumMod val="60000"/>
                    <a:lumOff val="40000"/>
                  </a:schemeClr>
                </a:solidFill>
              </a:rPr>
              <a:t>LSTM Model Data Preparation and </a:t>
            </a:r>
            <a:r>
              <a:rPr lang="en-IN" sz="5000" dirty="0" smtClean="0">
                <a:solidFill>
                  <a:schemeClr val="accent5">
                    <a:lumMod val="60000"/>
                    <a:lumOff val="40000"/>
                  </a:schemeClr>
                </a:solidFill>
              </a:rPr>
              <a:t>Fitting </a:t>
            </a:r>
            <a:r>
              <a:rPr lang="en-IN" sz="5000" dirty="0" smtClean="0"/>
              <a:t>– Global Active Power</a:t>
            </a:r>
            <a:endParaRPr lang="en-IN" sz="50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242746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LSTM Model Data Preparation and fitting	</a:t>
            </a:r>
            <a:endParaRPr lang="en-IN" dirty="0"/>
          </a:p>
        </p:txBody>
      </p:sp>
      <p:sp>
        <p:nvSpPr>
          <p:cNvPr id="3" name="Text Placeholder 2"/>
          <p:cNvSpPr>
            <a:spLocks noGrp="1"/>
          </p:cNvSpPr>
          <p:nvPr>
            <p:ph type="body" idx="1"/>
          </p:nvPr>
        </p:nvSpPr>
        <p:spPr>
          <a:xfrm>
            <a:off x="814275" y="1327350"/>
            <a:ext cx="7834426" cy="3145500"/>
          </a:xfrm>
        </p:spPr>
        <p:txBody>
          <a:bodyPr/>
          <a:lstStyle/>
          <a:p>
            <a:pPr marL="76200" indent="0">
              <a:buNone/>
            </a:pPr>
            <a:r>
              <a:rPr lang="en-US" b="1" dirty="0" smtClean="0"/>
              <a:t>The LSTM neural network has been selected because:</a:t>
            </a:r>
          </a:p>
          <a:p>
            <a:r>
              <a:rPr lang="en-US" b="1" dirty="0" smtClean="0"/>
              <a:t>It is best suited for large data, time-series, and sequential problem. </a:t>
            </a:r>
          </a:p>
          <a:p>
            <a:r>
              <a:rPr lang="en-US" b="1" dirty="0" smtClean="0"/>
              <a:t>In the first step, we will frame the problem to predict the Global active power.</a:t>
            </a: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4000587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LSTM Model Data Preparation and fitting	</a:t>
            </a:r>
            <a:endParaRPr lang="en-IN" dirty="0"/>
          </a:p>
        </p:txBody>
      </p:sp>
      <p:sp>
        <p:nvSpPr>
          <p:cNvPr id="3" name="Text Placeholder 2"/>
          <p:cNvSpPr>
            <a:spLocks noGrp="1"/>
          </p:cNvSpPr>
          <p:nvPr>
            <p:ph type="body" idx="1"/>
          </p:nvPr>
        </p:nvSpPr>
        <p:spPr>
          <a:xfrm>
            <a:off x="814275" y="1327350"/>
            <a:ext cx="7834426" cy="3145500"/>
          </a:xfrm>
        </p:spPr>
        <p:txBody>
          <a:bodyPr/>
          <a:lstStyle/>
          <a:p>
            <a:pPr marL="76200" indent="0">
              <a:buNone/>
            </a:pPr>
            <a:r>
              <a:rPr lang="en-US" b="1" u="sng" dirty="0" smtClean="0"/>
              <a:t>Outliers Removal</a:t>
            </a:r>
            <a:r>
              <a:rPr lang="en-US" sz="1600" b="1" dirty="0" smtClean="0"/>
              <a:t>:-</a:t>
            </a:r>
          </a:p>
          <a:p>
            <a:pPr marL="76200" indent="0">
              <a:buNone/>
            </a:pPr>
            <a:r>
              <a:rPr lang="en-US" sz="1600" b="1" dirty="0"/>
              <a:t>There is many ways of removing outliers out of which we are selecting the Inter Quartile Range for detecting and removing the outliers</a:t>
            </a:r>
            <a:r>
              <a:rPr lang="en-US" sz="1600" b="1" dirty="0" smtClean="0"/>
              <a:t>.</a:t>
            </a:r>
          </a:p>
          <a:p>
            <a:r>
              <a:rPr lang="en-US" sz="1600" b="1" dirty="0"/>
              <a:t>Find the first quartile, Q1.</a:t>
            </a:r>
          </a:p>
          <a:p>
            <a:r>
              <a:rPr lang="en-US" sz="1600" b="1" dirty="0"/>
              <a:t>Find the third quartile, Q3.</a:t>
            </a:r>
          </a:p>
          <a:p>
            <a:r>
              <a:rPr lang="en-US" sz="1600" b="1" dirty="0"/>
              <a:t>Calculate the IQR. IQR= Q3-Q1.</a:t>
            </a:r>
          </a:p>
          <a:p>
            <a:r>
              <a:rPr lang="en-US" sz="1600" b="1" dirty="0"/>
              <a:t>Define the normal data range with lower limit as Q1–1.5*IQR and upper limit as Q3+1.5*IQR.</a:t>
            </a:r>
          </a:p>
          <a:p>
            <a:r>
              <a:rPr lang="en-US" sz="1600" b="1" dirty="0"/>
              <a:t>Any data point outside this range is considered as outlier and should be removed for further analysis</a:t>
            </a:r>
            <a:r>
              <a:rPr lang="en-US" sz="1600" b="1" dirty="0" smtClean="0"/>
              <a:t>.</a:t>
            </a:r>
            <a:endParaRPr lang="en-US" sz="1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23722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LSTM Model Data Preparation and fitting	</a:t>
            </a:r>
            <a:endParaRPr lang="en-IN" dirty="0"/>
          </a:p>
        </p:txBody>
      </p:sp>
      <p:sp>
        <p:nvSpPr>
          <p:cNvPr id="3" name="Text Placeholder 2"/>
          <p:cNvSpPr>
            <a:spLocks noGrp="1"/>
          </p:cNvSpPr>
          <p:nvPr>
            <p:ph type="body" idx="1"/>
          </p:nvPr>
        </p:nvSpPr>
        <p:spPr>
          <a:xfrm>
            <a:off x="281940" y="1434030"/>
            <a:ext cx="8039101" cy="1080570"/>
          </a:xfrm>
        </p:spPr>
        <p:txBody>
          <a:bodyPr/>
          <a:lstStyle/>
          <a:p>
            <a:pPr marL="76200" indent="0">
              <a:buNone/>
            </a:pPr>
            <a:r>
              <a:rPr lang="en-US" b="1" u="sng" dirty="0" smtClean="0"/>
              <a:t>Outliers Removal</a:t>
            </a:r>
            <a:r>
              <a:rPr lang="en-US" sz="1600" b="1" dirty="0" smtClean="0"/>
              <a:t>:-</a:t>
            </a:r>
          </a:p>
          <a:p>
            <a:pPr marL="76200" indent="0">
              <a:buNone/>
            </a:pPr>
            <a:r>
              <a:rPr lang="en-US" sz="1600" b="1" dirty="0" smtClean="0"/>
              <a:t>To </a:t>
            </a:r>
            <a:r>
              <a:rPr lang="en-US" sz="1600" b="1" dirty="0"/>
              <a:t>fill in missing values, first check for linearity in each column using autocorrelation plots. </a:t>
            </a:r>
            <a:r>
              <a:rPr lang="en-US" sz="1600" b="1" dirty="0" smtClean="0"/>
              <a:t>Autocorrelation </a:t>
            </a:r>
            <a:r>
              <a:rPr lang="en-US" sz="1600" b="1" dirty="0"/>
              <a:t>of different signals change with lag to better model the </a:t>
            </a:r>
            <a:r>
              <a:rPr lang="en-US" sz="1600" b="1" dirty="0" smtClean="0"/>
              <a:t>imputation.</a:t>
            </a:r>
          </a:p>
          <a:p>
            <a:pPr marL="76200" indent="0">
              <a:buNone/>
            </a:pPr>
            <a:endParaRPr lang="en-US" sz="1600" b="1"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434590"/>
            <a:ext cx="3775710" cy="254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7660" y="2541269"/>
            <a:ext cx="4455066" cy="2031325"/>
          </a:xfrm>
          <a:prstGeom prst="rect">
            <a:avLst/>
          </a:prstGeom>
          <a:noFill/>
        </p:spPr>
        <p:txBody>
          <a:bodyPr wrap="none" rtlCol="0">
            <a:spAutoFit/>
          </a:bodyPr>
          <a:lstStyle/>
          <a:p>
            <a:r>
              <a:rPr lang="en-IN" b="1" dirty="0" smtClean="0"/>
              <a:t>For outliers, a linear </a:t>
            </a:r>
            <a:r>
              <a:rPr lang="en-IN" b="1" dirty="0"/>
              <a:t>interpolation </a:t>
            </a:r>
            <a:r>
              <a:rPr lang="en-IN" b="1" dirty="0" smtClean="0"/>
              <a:t>with a </a:t>
            </a:r>
            <a:r>
              <a:rPr lang="en-IN" b="1" dirty="0"/>
              <a:t>limit of 5 </a:t>
            </a:r>
            <a:endParaRPr lang="en-IN" b="1" dirty="0" smtClean="0"/>
          </a:p>
          <a:p>
            <a:r>
              <a:rPr lang="en-IN" b="1" dirty="0" smtClean="0"/>
              <a:t>to </a:t>
            </a:r>
            <a:r>
              <a:rPr lang="en-IN" b="1" dirty="0"/>
              <a:t>fill in </a:t>
            </a:r>
            <a:r>
              <a:rPr lang="en-IN" b="1" dirty="0" smtClean="0"/>
              <a:t>missing values </a:t>
            </a:r>
            <a:r>
              <a:rPr lang="en-IN" b="1" dirty="0"/>
              <a:t>using </a:t>
            </a:r>
            <a:r>
              <a:rPr lang="en-IN" b="1" dirty="0" smtClean="0"/>
              <a:t>autocorrelation plot </a:t>
            </a:r>
          </a:p>
          <a:p>
            <a:r>
              <a:rPr lang="en-IN" b="1" dirty="0" smtClean="0"/>
              <a:t>has been used better </a:t>
            </a:r>
            <a:r>
              <a:rPr lang="en-IN" b="1" dirty="0"/>
              <a:t>modelling </a:t>
            </a:r>
            <a:r>
              <a:rPr lang="en-IN" b="1" dirty="0" smtClean="0"/>
              <a:t>purpose </a:t>
            </a:r>
            <a:r>
              <a:rPr lang="en-IN" b="1" dirty="0"/>
              <a:t>but </a:t>
            </a:r>
            <a:endParaRPr lang="en-IN" b="1" dirty="0" smtClean="0"/>
          </a:p>
          <a:p>
            <a:r>
              <a:rPr lang="en-IN" b="1" dirty="0" smtClean="0">
                <a:solidFill>
                  <a:srgbClr val="FF0000"/>
                </a:solidFill>
              </a:rPr>
              <a:t>unfortunately </a:t>
            </a:r>
            <a:r>
              <a:rPr lang="en-IN" b="1" dirty="0">
                <a:solidFill>
                  <a:srgbClr val="FF0000"/>
                </a:solidFill>
              </a:rPr>
              <a:t>it didn’t help </a:t>
            </a:r>
            <a:r>
              <a:rPr lang="en-IN" b="1" dirty="0" smtClean="0">
                <a:solidFill>
                  <a:srgbClr val="FF0000"/>
                </a:solidFill>
              </a:rPr>
              <a:t>much so we dropped </a:t>
            </a:r>
          </a:p>
          <a:p>
            <a:r>
              <a:rPr lang="en-IN" b="1" dirty="0" smtClean="0">
                <a:solidFill>
                  <a:srgbClr val="FF0000"/>
                </a:solidFill>
              </a:rPr>
              <a:t>the idea.</a:t>
            </a:r>
          </a:p>
          <a:p>
            <a:endParaRPr lang="en-IN" b="1" dirty="0"/>
          </a:p>
          <a:p>
            <a:r>
              <a:rPr lang="en-US" b="1" dirty="0"/>
              <a:t>The way of proceeding with the NaN values in the </a:t>
            </a:r>
            <a:endParaRPr lang="en-US" b="1" dirty="0" smtClean="0"/>
          </a:p>
          <a:p>
            <a:r>
              <a:rPr lang="en-US" b="1" dirty="0" smtClean="0"/>
              <a:t>dataset </a:t>
            </a:r>
            <a:r>
              <a:rPr lang="en-US" b="1" dirty="0"/>
              <a:t>is replacing with mean values.</a:t>
            </a:r>
          </a:p>
          <a:p>
            <a:endParaRPr lang="en-IN" b="1" dirty="0"/>
          </a:p>
        </p:txBody>
      </p:sp>
    </p:spTree>
    <p:extLst>
      <p:ext uri="{BB962C8B-B14F-4D97-AF65-F5344CB8AC3E}">
        <p14:creationId xmlns:p14="http://schemas.microsoft.com/office/powerpoint/2010/main" val="232028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3" name="Text Placeholder 2"/>
          <p:cNvSpPr>
            <a:spLocks noGrp="1"/>
          </p:cNvSpPr>
          <p:nvPr>
            <p:ph type="body" idx="1"/>
          </p:nvPr>
        </p:nvSpPr>
        <p:spPr>
          <a:xfrm>
            <a:off x="814275" y="1510230"/>
            <a:ext cx="7834426" cy="3145500"/>
          </a:xfrm>
        </p:spPr>
        <p:txBody>
          <a:bodyPr/>
          <a:lstStyle/>
          <a:p>
            <a:pPr marL="76200" indent="0">
              <a:buNone/>
            </a:pPr>
            <a:r>
              <a:rPr lang="en-US" sz="1600" b="1" dirty="0"/>
              <a:t>In order to reduce the computation time, and also get a quick result to test the model. We have resampled the data over hour to reduce the size of data from 2075259 to 34589 (data are given in </a:t>
            </a:r>
            <a:r>
              <a:rPr lang="en-US" sz="1600" b="1" dirty="0" smtClean="0"/>
              <a:t>hours).</a:t>
            </a:r>
          </a:p>
          <a:p>
            <a:pPr marL="76200" indent="0">
              <a:buNone/>
            </a:pPr>
            <a:endParaRPr lang="en-US" sz="1600" b="1" dirty="0"/>
          </a:p>
          <a:p>
            <a:pPr marL="76200" indent="0">
              <a:buNone/>
            </a:pPr>
            <a:r>
              <a:rPr lang="en-US" sz="1600" b="1" dirty="0" smtClean="0"/>
              <a:t>No. of rows = 34589</a:t>
            </a:r>
          </a:p>
          <a:p>
            <a:pPr marL="76200" indent="0">
              <a:buNone/>
            </a:pPr>
            <a:r>
              <a:rPr lang="en-US" sz="1600" b="1" dirty="0" smtClean="0"/>
              <a:t>No. of columns = 7</a:t>
            </a:r>
          </a:p>
          <a:p>
            <a:pPr marL="76200" indent="0">
              <a:buNone/>
            </a:pPr>
            <a:endParaRPr lang="en-US" sz="1600" b="1" dirty="0"/>
          </a:p>
          <a:p>
            <a:pPr marL="76200" indent="0">
              <a:buNone/>
            </a:pPr>
            <a:r>
              <a:rPr lang="en-US" sz="1600" b="1" dirty="0"/>
              <a:t>So, we will have 7 input series variables and the 1 output variable for </a:t>
            </a:r>
            <a:r>
              <a:rPr lang="en-US" sz="1600" b="1" dirty="0" smtClean="0"/>
              <a:t>'Global active power</a:t>
            </a:r>
            <a:r>
              <a:rPr lang="en-US" sz="1600" b="1" dirty="0"/>
              <a:t>' at the current time in hour.</a:t>
            </a:r>
          </a:p>
          <a:p>
            <a:pPr marL="76200" indent="0">
              <a:buNone/>
            </a:pPr>
            <a:r>
              <a:rPr lang="en-US" sz="1600" b="1" dirty="0"/>
              <a:t>We also splitting the data into: train and validation sets. Let's select 30000 data over 34,589 data to train, the rest will be used to test the model.</a:t>
            </a:r>
          </a:p>
          <a:p>
            <a:pPr marL="76200" indent="0">
              <a:buNone/>
            </a:pPr>
            <a:endParaRPr lang="en-US" sz="1600" b="1"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099876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a:t>
            </a:r>
            <a:endParaRPr lang="en-IN" dirty="0"/>
          </a:p>
        </p:txBody>
      </p:sp>
      <p:sp>
        <p:nvSpPr>
          <p:cNvPr id="3" name="Text Placeholder 2"/>
          <p:cNvSpPr>
            <a:spLocks noGrp="1"/>
          </p:cNvSpPr>
          <p:nvPr>
            <p:ph type="body" idx="1"/>
          </p:nvPr>
        </p:nvSpPr>
        <p:spPr>
          <a:xfrm>
            <a:off x="501855" y="1333500"/>
            <a:ext cx="7834426" cy="2141130"/>
          </a:xfrm>
        </p:spPr>
        <p:txBody>
          <a:bodyPr/>
          <a:lstStyle/>
          <a:p>
            <a:r>
              <a:rPr lang="en-US" sz="1600" b="1" dirty="0" smtClean="0"/>
              <a:t>We did a min-max normalization and </a:t>
            </a:r>
            <a:r>
              <a:rPr lang="en-US" sz="1600" b="1" dirty="0"/>
              <a:t>the reframed the </a:t>
            </a:r>
            <a:r>
              <a:rPr lang="en-US" sz="1600" b="1" dirty="0" smtClean="0"/>
              <a:t>dataset.</a:t>
            </a:r>
            <a:endParaRPr lang="en-US" sz="1600" b="1" dirty="0"/>
          </a:p>
          <a:p>
            <a:r>
              <a:rPr lang="en-US" sz="1600" b="1" dirty="0" smtClean="0"/>
              <a:t>We </a:t>
            </a:r>
            <a:r>
              <a:rPr lang="en-US" sz="1600" b="1" dirty="0"/>
              <a:t>will frame the supervised learning problem as predicting the </a:t>
            </a:r>
            <a:r>
              <a:rPr lang="en-US" sz="1600" b="1" dirty="0" smtClean="0"/>
              <a:t>Global active power </a:t>
            </a:r>
            <a:r>
              <a:rPr lang="en-US" sz="1600" b="1" dirty="0"/>
              <a:t>at the current time (t) </a:t>
            </a:r>
          </a:p>
          <a:p>
            <a:r>
              <a:rPr lang="en-US" sz="1600" b="1" dirty="0" smtClean="0"/>
              <a:t>Given </a:t>
            </a:r>
            <a:r>
              <a:rPr lang="en-US" sz="1600" b="1" dirty="0"/>
              <a:t>the </a:t>
            </a:r>
            <a:r>
              <a:rPr lang="en-US" sz="1600" b="1" dirty="0" smtClean="0"/>
              <a:t>Global active power </a:t>
            </a:r>
            <a:r>
              <a:rPr lang="en-US" sz="1600" b="1" dirty="0"/>
              <a:t>measurement and other features at the prior time </a:t>
            </a:r>
            <a:r>
              <a:rPr lang="en-US" sz="1600" b="1" dirty="0" smtClean="0"/>
              <a:t>step.</a:t>
            </a:r>
          </a:p>
          <a:p>
            <a:endParaRPr lang="en-US" sz="1600" b="1"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 y="2956560"/>
            <a:ext cx="6004560" cy="198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759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28ebbf9ffd_0_98"/>
          <p:cNvSpPr txBox="1">
            <a:spLocks noGrp="1"/>
          </p:cNvSpPr>
          <p:nvPr>
            <p:ph type="title"/>
          </p:nvPr>
        </p:nvSpPr>
        <p:spPr>
          <a:xfrm>
            <a:off x="128600" y="429300"/>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latin typeface="Arial"/>
                <a:ea typeface="Arial"/>
                <a:cs typeface="Arial"/>
                <a:sym typeface="Arial"/>
              </a:rPr>
              <a:t>Introduction</a:t>
            </a:r>
            <a:endParaRPr sz="4000" dirty="0">
              <a:latin typeface="Arial"/>
              <a:ea typeface="Arial"/>
              <a:cs typeface="Arial"/>
              <a:sym typeface="Arial"/>
            </a:endParaRPr>
          </a:p>
        </p:txBody>
      </p:sp>
      <p:sp>
        <p:nvSpPr>
          <p:cNvPr id="201" name="Google Shape;201;g128ebbf9ffd_0_98"/>
          <p:cNvSpPr txBox="1">
            <a:spLocks noGrp="1"/>
          </p:cNvSpPr>
          <p:nvPr>
            <p:ph type="body" idx="1"/>
          </p:nvPr>
        </p:nvSpPr>
        <p:spPr>
          <a:xfrm>
            <a:off x="0" y="1198417"/>
            <a:ext cx="8523600" cy="3663873"/>
          </a:xfrm>
          <a:prstGeom prst="rect">
            <a:avLst/>
          </a:prstGeom>
        </p:spPr>
        <p:txBody>
          <a:bodyPr spcFirstLastPara="1" wrap="square" lIns="91425" tIns="91425" rIns="91425" bIns="91425" anchor="ctr" anchorCtr="0">
            <a:noAutofit/>
          </a:bodyPr>
          <a:lstStyle/>
          <a:p>
            <a:r>
              <a:rPr lang="en-IN" sz="1600" b="1" dirty="0" smtClean="0"/>
              <a:t>Energy </a:t>
            </a:r>
            <a:r>
              <a:rPr lang="en-IN" sz="1600" b="1" dirty="0"/>
              <a:t>forecasting for commercial real estate is the process of applying statistics to make predictions about consumption levels and corresponding utility costs in both the short term and long term. </a:t>
            </a:r>
            <a:endParaRPr lang="en-IN" sz="1600" b="1" dirty="0" smtClean="0"/>
          </a:p>
          <a:p>
            <a:r>
              <a:rPr lang="en-IN" sz="1600" b="1" dirty="0" smtClean="0"/>
              <a:t>Energy </a:t>
            </a:r>
            <a:r>
              <a:rPr lang="en-IN" sz="1600" b="1" dirty="0"/>
              <a:t>forecasting models take into account Global active power, Global inactive power, voltage, and Global intensity, Submetering1, Submetering2 and Submetering3 to make predictions. </a:t>
            </a:r>
            <a:endParaRPr lang="en-IN" sz="1600" b="1" dirty="0" smtClean="0"/>
          </a:p>
          <a:p>
            <a:r>
              <a:rPr lang="en-IN" sz="1600" b="1" dirty="0" smtClean="0"/>
              <a:t>Forecasting </a:t>
            </a:r>
            <a:r>
              <a:rPr lang="en-IN" sz="1600" b="1" dirty="0"/>
              <a:t>can be both expected price value and probabilistic forecasting. Energy forecasting is a technique to predict future energy needs to achieve demand and supply equilibrium. </a:t>
            </a:r>
            <a:endParaRPr lang="en-IN" sz="1600" b="1" dirty="0" smtClean="0"/>
          </a:p>
          <a:p>
            <a:r>
              <a:rPr lang="en-IN" sz="1600" b="1" dirty="0" smtClean="0"/>
              <a:t>Here </a:t>
            </a:r>
            <a:r>
              <a:rPr lang="en-IN" sz="1600" b="1" dirty="0"/>
              <a:t>in this project we have created a LSTM model which can predict the future values of all the attributes.</a:t>
            </a:r>
          </a:p>
        </p:txBody>
      </p:sp>
      <p:sp>
        <p:nvSpPr>
          <p:cNvPr id="202" name="Google Shape;202;g128ebbf9ffd_0_9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3" name="Text Placeholder 2"/>
          <p:cNvSpPr>
            <a:spLocks noGrp="1"/>
          </p:cNvSpPr>
          <p:nvPr>
            <p:ph type="body" idx="1"/>
          </p:nvPr>
        </p:nvSpPr>
        <p:spPr>
          <a:xfrm>
            <a:off x="0" y="1592580"/>
            <a:ext cx="5105399" cy="3550920"/>
          </a:xfrm>
        </p:spPr>
        <p:txBody>
          <a:bodyPr/>
          <a:lstStyle/>
          <a:p>
            <a:pPr marL="76200" indent="0">
              <a:buNone/>
            </a:pPr>
            <a:r>
              <a:rPr lang="en-IN" sz="1700" b="1" dirty="0"/>
              <a:t>For global active power, LSTM model looks like:-</a:t>
            </a:r>
          </a:p>
          <a:p>
            <a:pPr lvl="0"/>
            <a:r>
              <a:rPr lang="en-IN" sz="1700" b="1" dirty="0"/>
              <a:t>100 neurons in the first visible layer</a:t>
            </a:r>
          </a:p>
          <a:p>
            <a:pPr lvl="0"/>
            <a:r>
              <a:rPr lang="en-IN" sz="1700" b="1" dirty="0"/>
              <a:t>30 neuron for Dense Layer and then 1 neuron in the output layer for predicting </a:t>
            </a:r>
            <a:r>
              <a:rPr lang="en-IN" sz="1700" b="1" dirty="0" smtClean="0"/>
              <a:t>Global active power</a:t>
            </a:r>
            <a:endParaRPr lang="en-IN" sz="1700" b="1" dirty="0"/>
          </a:p>
          <a:p>
            <a:pPr lvl="0"/>
            <a:r>
              <a:rPr lang="en-IN" sz="1700" b="1" dirty="0"/>
              <a:t>The input shape will be 1 time step with 7 features</a:t>
            </a:r>
          </a:p>
          <a:p>
            <a:pPr lvl="0"/>
            <a:r>
              <a:rPr lang="en-IN" sz="1700" b="1" dirty="0"/>
              <a:t>The </a:t>
            </a:r>
            <a:r>
              <a:rPr lang="en-IN" sz="1700" b="1" dirty="0" smtClean="0"/>
              <a:t>mean squared error </a:t>
            </a:r>
            <a:r>
              <a:rPr lang="en-IN" sz="1700" b="1" dirty="0"/>
              <a:t>loss function and the efficient adam version of stochastic gradient descent</a:t>
            </a:r>
          </a:p>
          <a:p>
            <a:pPr lvl="0"/>
            <a:r>
              <a:rPr lang="en-IN" sz="1700" b="1" dirty="0"/>
              <a:t>The model will be fit for 25 training epochs with a batch size of 70.</a:t>
            </a:r>
          </a:p>
          <a:p>
            <a:pPr marL="76200" indent="0">
              <a:buNone/>
            </a:pPr>
            <a:r>
              <a:rPr lang="en-IN" sz="1700" b="1" dirty="0"/>
              <a:t>In the final Output the training loss comes to be 0.92% and testing loss comes out to be 0.63%</a:t>
            </a:r>
          </a:p>
          <a:p>
            <a:pPr marL="76200" indent="0">
              <a:buNone/>
            </a:pPr>
            <a:endParaRPr lang="en-US" sz="1700" b="1"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911" y="1247775"/>
            <a:ext cx="3451654" cy="2386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0.376 </a:t>
            </a:r>
            <a:endParaRPr lang="en-US" b="1" dirty="0" smtClean="0"/>
          </a:p>
          <a:p>
            <a:r>
              <a:rPr lang="en-US" b="1" dirty="0" smtClean="0"/>
              <a:t>Mean </a:t>
            </a:r>
            <a:r>
              <a:rPr lang="en-US" b="1" dirty="0"/>
              <a:t>Squared Error: 0.260 </a:t>
            </a:r>
            <a:endParaRPr lang="en-US" b="1" dirty="0" smtClean="0"/>
          </a:p>
          <a:p>
            <a:r>
              <a:rPr lang="en-US" b="1" dirty="0" smtClean="0"/>
              <a:t>Test </a:t>
            </a:r>
            <a:r>
              <a:rPr lang="en-US" b="1" dirty="0"/>
              <a:t>RMSE: 0.510</a:t>
            </a:r>
            <a:endParaRPr lang="en-IN" b="1" dirty="0"/>
          </a:p>
        </p:txBody>
      </p:sp>
    </p:spTree>
    <p:extLst>
      <p:ext uri="{BB962C8B-B14F-4D97-AF65-F5344CB8AC3E}">
        <p14:creationId xmlns:p14="http://schemas.microsoft.com/office/powerpoint/2010/main" val="4113946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9" y="1611429"/>
            <a:ext cx="8999621" cy="318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03460" y="1303651"/>
            <a:ext cx="2250937" cy="307777"/>
          </a:xfrm>
          <a:prstGeom prst="rect">
            <a:avLst/>
          </a:prstGeom>
          <a:noFill/>
        </p:spPr>
        <p:txBody>
          <a:bodyPr wrap="none" rtlCol="0">
            <a:spAutoFit/>
          </a:bodyPr>
          <a:lstStyle/>
          <a:p>
            <a:r>
              <a:rPr lang="en-IN" b="1" dirty="0" smtClean="0"/>
              <a:t>First 500 data prediction</a:t>
            </a:r>
            <a:endParaRPr lang="en-IN" b="1" dirty="0"/>
          </a:p>
        </p:txBody>
      </p:sp>
    </p:spTree>
    <p:extLst>
      <p:ext uri="{BB962C8B-B14F-4D97-AF65-F5344CB8AC3E}">
        <p14:creationId xmlns:p14="http://schemas.microsoft.com/office/powerpoint/2010/main" val="16284449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87" y="1929614"/>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20089"/>
            <a:ext cx="36385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08764" y="4386370"/>
            <a:ext cx="4116833" cy="307777"/>
          </a:xfrm>
          <a:prstGeom prst="rect">
            <a:avLst/>
          </a:prstGeom>
          <a:noFill/>
        </p:spPr>
        <p:txBody>
          <a:bodyPr wrap="none" rtlCol="0">
            <a:spAutoFit/>
          </a:bodyPr>
          <a:lstStyle/>
          <a:p>
            <a:r>
              <a:rPr lang="en-IN" b="1" dirty="0"/>
              <a:t>Difference of Variance = 0.00641547690078989</a:t>
            </a:r>
          </a:p>
        </p:txBody>
      </p:sp>
    </p:spTree>
    <p:extLst>
      <p:ext uri="{BB962C8B-B14F-4D97-AF65-F5344CB8AC3E}">
        <p14:creationId xmlns:p14="http://schemas.microsoft.com/office/powerpoint/2010/main" val="2912490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5" name="TextBox 4"/>
          <p:cNvSpPr txBox="1"/>
          <p:nvPr/>
        </p:nvSpPr>
        <p:spPr>
          <a:xfrm>
            <a:off x="3103460" y="1399904"/>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3" y="1707681"/>
            <a:ext cx="8782813" cy="305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2577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Active Power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5" name="TextBox 4"/>
          <p:cNvSpPr txBox="1"/>
          <p:nvPr/>
        </p:nvSpPr>
        <p:spPr>
          <a:xfrm>
            <a:off x="2755988" y="1379440"/>
            <a:ext cx="3384260" cy="307777"/>
          </a:xfrm>
          <a:prstGeom prst="rect">
            <a:avLst/>
          </a:prstGeom>
          <a:noFill/>
        </p:spPr>
        <p:txBody>
          <a:bodyPr wrap="none" rtlCol="0">
            <a:spAutoFit/>
          </a:bodyPr>
          <a:lstStyle/>
          <a:p>
            <a:r>
              <a:rPr lang="en-IN" b="1" dirty="0" smtClean="0"/>
              <a:t>Prediction of 20,000 to 21,000 Dataset</a:t>
            </a:r>
            <a:endParaRPr lang="en-IN"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6" y="1687217"/>
            <a:ext cx="9065614" cy="325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1665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5" y="1202000"/>
            <a:ext cx="5887284" cy="2745000"/>
          </a:xfrm>
        </p:spPr>
        <p:txBody>
          <a:bodyPr/>
          <a:lstStyle/>
          <a:p>
            <a:pPr marL="38100" indent="0">
              <a:buNone/>
            </a:pPr>
            <a:r>
              <a:rPr lang="en-IN" sz="5000" dirty="0">
                <a:solidFill>
                  <a:schemeClr val="accent5">
                    <a:lumMod val="60000"/>
                    <a:lumOff val="40000"/>
                  </a:schemeClr>
                </a:solidFill>
              </a:rPr>
              <a:t>LSTM Model Data Preparation and </a:t>
            </a:r>
            <a:r>
              <a:rPr lang="en-IN" sz="5000" dirty="0" smtClean="0">
                <a:solidFill>
                  <a:schemeClr val="accent5">
                    <a:lumMod val="60000"/>
                    <a:lumOff val="40000"/>
                  </a:schemeClr>
                </a:solidFill>
              </a:rPr>
              <a:t>Fitting </a:t>
            </a:r>
            <a:r>
              <a:rPr lang="en-IN" sz="5000" dirty="0" smtClean="0"/>
              <a:t>– Sub metering3</a:t>
            </a:r>
            <a:endParaRPr lang="en-IN" sz="50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372519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metering3</a:t>
            </a:r>
            <a:endParaRPr lang="en-IN" dirty="0"/>
          </a:p>
        </p:txBody>
      </p:sp>
      <p:sp>
        <p:nvSpPr>
          <p:cNvPr id="3" name="Text Placeholder 2"/>
          <p:cNvSpPr>
            <a:spLocks noGrp="1"/>
          </p:cNvSpPr>
          <p:nvPr>
            <p:ph type="body" idx="1"/>
          </p:nvPr>
        </p:nvSpPr>
        <p:spPr>
          <a:xfrm>
            <a:off x="0" y="1405905"/>
            <a:ext cx="5105399" cy="3895725"/>
          </a:xfrm>
        </p:spPr>
        <p:txBody>
          <a:bodyPr/>
          <a:lstStyle/>
          <a:p>
            <a:pPr marL="76200" indent="0">
              <a:buNone/>
            </a:pPr>
            <a:r>
              <a:rPr lang="en-IN" sz="1600" b="1" dirty="0"/>
              <a:t>For </a:t>
            </a:r>
            <a:r>
              <a:rPr lang="en-IN" sz="1600" b="1" dirty="0" smtClean="0"/>
              <a:t>Sub metering3, </a:t>
            </a:r>
            <a:r>
              <a:rPr lang="en-IN" sz="1600" b="1" dirty="0"/>
              <a:t>LSTM model looks like:-</a:t>
            </a:r>
          </a:p>
          <a:p>
            <a:pPr lvl="0"/>
            <a:r>
              <a:rPr lang="en-IN" sz="1600" b="1" dirty="0"/>
              <a:t>100 neurons in the first visible layer</a:t>
            </a:r>
          </a:p>
          <a:p>
            <a:pPr lvl="0"/>
            <a:r>
              <a:rPr lang="en-IN" sz="1600" b="1" dirty="0"/>
              <a:t>dropout 10%</a:t>
            </a:r>
          </a:p>
          <a:p>
            <a:pPr lvl="0"/>
            <a:r>
              <a:rPr lang="en-IN" sz="1600" b="1" dirty="0"/>
              <a:t>1 neuron in the output layer for predicting </a:t>
            </a:r>
            <a:r>
              <a:rPr lang="en-IN" sz="1600" b="1" dirty="0" smtClean="0"/>
              <a:t>Sub metering3</a:t>
            </a:r>
          </a:p>
          <a:p>
            <a:pPr lvl="0"/>
            <a:r>
              <a:rPr lang="en-IN" sz="1600" b="1" dirty="0" smtClean="0"/>
              <a:t>The </a:t>
            </a:r>
            <a:r>
              <a:rPr lang="en-IN" sz="1600" b="1" dirty="0"/>
              <a:t>input shape will be 1 time step with 7 features</a:t>
            </a:r>
          </a:p>
          <a:p>
            <a:pPr lvl="0"/>
            <a:r>
              <a:rPr lang="en-IN" sz="1600" b="1" dirty="0"/>
              <a:t>The </a:t>
            </a:r>
            <a:r>
              <a:rPr lang="en-IN" sz="1600" b="1" dirty="0" smtClean="0"/>
              <a:t>mean squared error </a:t>
            </a:r>
            <a:r>
              <a:rPr lang="en-IN" sz="1600" b="1" dirty="0"/>
              <a:t>loss function and the efficient adam version of stochastic gradient descent</a:t>
            </a:r>
          </a:p>
          <a:p>
            <a:r>
              <a:rPr lang="en-IN" sz="1600" b="1" dirty="0"/>
              <a:t>The model will be fit for 50 training epochs with a batch size of 100</a:t>
            </a:r>
            <a:r>
              <a:rPr lang="en-IN" sz="1600" b="1" dirty="0" smtClean="0"/>
              <a:t>.</a:t>
            </a:r>
          </a:p>
          <a:p>
            <a:pPr marL="76200" indent="0">
              <a:buNone/>
            </a:pPr>
            <a:r>
              <a:rPr lang="en-IN" sz="1600" b="1" dirty="0" smtClean="0"/>
              <a:t>In </a:t>
            </a:r>
            <a:r>
              <a:rPr lang="en-IN" sz="1600" b="1" dirty="0"/>
              <a:t>the final Output the training loss comes to be 0.93% and testing loss comes out to be 0.63%</a:t>
            </a:r>
          </a:p>
          <a:p>
            <a:pPr marL="76200" indent="0">
              <a:buNone/>
            </a:pPr>
            <a:endParaRPr lang="en-US" sz="1600" b="1"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0.362 </a:t>
            </a:r>
            <a:endParaRPr lang="en-US" b="1" dirty="0" smtClean="0"/>
          </a:p>
          <a:p>
            <a:r>
              <a:rPr lang="en-US" b="1" dirty="0" smtClean="0"/>
              <a:t>Mean </a:t>
            </a:r>
            <a:r>
              <a:rPr lang="en-US" b="1" dirty="0"/>
              <a:t>Squared Error: 0.263 </a:t>
            </a:r>
            <a:endParaRPr lang="en-US" b="1" dirty="0" smtClean="0"/>
          </a:p>
          <a:p>
            <a:r>
              <a:rPr lang="en-US" b="1" dirty="0" smtClean="0"/>
              <a:t>Test </a:t>
            </a:r>
            <a:r>
              <a:rPr lang="en-US" b="1" dirty="0"/>
              <a:t>RMSE: 0.513</a:t>
            </a:r>
            <a:endParaRPr lang="en-IN"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263" y="1309965"/>
            <a:ext cx="3341352" cy="233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60134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metering3</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5" name="TextBox 4"/>
          <p:cNvSpPr txBox="1"/>
          <p:nvPr/>
        </p:nvSpPr>
        <p:spPr>
          <a:xfrm>
            <a:off x="3103460" y="1351777"/>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05" y="1659555"/>
            <a:ext cx="8194580" cy="285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4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metering3</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82" y="1973454"/>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13" y="1973454"/>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9247" y="4523874"/>
            <a:ext cx="4216219" cy="307777"/>
          </a:xfrm>
          <a:prstGeom prst="rect">
            <a:avLst/>
          </a:prstGeom>
          <a:noFill/>
        </p:spPr>
        <p:txBody>
          <a:bodyPr wrap="none" rtlCol="0">
            <a:spAutoFit/>
          </a:bodyPr>
          <a:lstStyle/>
          <a:p>
            <a:r>
              <a:rPr lang="en-IN" b="1" dirty="0"/>
              <a:t>Difference of Variance = 0.004980459687564526</a:t>
            </a:r>
          </a:p>
        </p:txBody>
      </p:sp>
    </p:spTree>
    <p:extLst>
      <p:ext uri="{BB962C8B-B14F-4D97-AF65-F5344CB8AC3E}">
        <p14:creationId xmlns:p14="http://schemas.microsoft.com/office/powerpoint/2010/main" val="2733876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metering3</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5" name="TextBox 4"/>
          <p:cNvSpPr txBox="1"/>
          <p:nvPr/>
        </p:nvSpPr>
        <p:spPr>
          <a:xfrm>
            <a:off x="3103460" y="1317402"/>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179"/>
            <a:ext cx="9144000" cy="325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843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
          <p:cNvSpPr txBox="1">
            <a:spLocks noGrp="1"/>
          </p:cNvSpPr>
          <p:nvPr>
            <p:ph type="body" idx="1"/>
          </p:nvPr>
        </p:nvSpPr>
        <p:spPr>
          <a:xfrm>
            <a:off x="822847" y="1098091"/>
            <a:ext cx="5931244"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 sz="1900" dirty="0" smtClean="0">
                <a:solidFill>
                  <a:schemeClr val="accent6">
                    <a:lumMod val="40000"/>
                    <a:lumOff val="60000"/>
                  </a:schemeClr>
                </a:solidFill>
              </a:rPr>
              <a:t>To understand what we actually want to do in this project, a simple remark is that we have to create a predictive analysis using LSTM Model.</a:t>
            </a:r>
          </a:p>
          <a:p>
            <a:pPr marL="0" lvl="0" indent="0" algn="l" rtl="0">
              <a:lnSpc>
                <a:spcPct val="100000"/>
              </a:lnSpc>
              <a:spcBef>
                <a:spcPts val="600"/>
              </a:spcBef>
              <a:spcAft>
                <a:spcPts val="0"/>
              </a:spcAft>
              <a:buSzPts val="3000"/>
              <a:buNone/>
            </a:pPr>
            <a:endParaRPr lang="en" sz="1900" dirty="0">
              <a:solidFill>
                <a:schemeClr val="bg1"/>
              </a:solidFill>
            </a:endParaRPr>
          </a:p>
          <a:p>
            <a:pPr marL="0" lvl="0" indent="0">
              <a:buNone/>
            </a:pPr>
            <a:r>
              <a:rPr lang="en-US" sz="1900" dirty="0">
                <a:solidFill>
                  <a:schemeClr val="bg1"/>
                </a:solidFill>
              </a:rPr>
              <a:t>Design a comparative analysis for energy forecasting using an </a:t>
            </a:r>
            <a:r>
              <a:rPr lang="en-US" sz="1900" dirty="0" err="1">
                <a:solidFill>
                  <a:schemeClr val="bg1"/>
                </a:solidFill>
              </a:rPr>
              <a:t>IoT</a:t>
            </a:r>
            <a:r>
              <a:rPr lang="en-US" sz="1900" dirty="0">
                <a:solidFill>
                  <a:schemeClr val="bg1"/>
                </a:solidFill>
              </a:rPr>
              <a:t> data on a weekly basis using </a:t>
            </a:r>
            <a:r>
              <a:rPr lang="en-US" sz="1900" dirty="0" err="1">
                <a:solidFill>
                  <a:schemeClr val="bg1"/>
                </a:solidFill>
              </a:rPr>
              <a:t>Pyspark</a:t>
            </a:r>
            <a:r>
              <a:rPr lang="en-US" sz="1900" dirty="0">
                <a:solidFill>
                  <a:schemeClr val="bg1"/>
                </a:solidFill>
              </a:rPr>
              <a:t> deep learning libraries to choose the best model and also calculate error </a:t>
            </a:r>
            <a:r>
              <a:rPr lang="en-US" sz="1900" dirty="0" err="1">
                <a:solidFill>
                  <a:schemeClr val="bg1"/>
                </a:solidFill>
              </a:rPr>
              <a:t>metrices</a:t>
            </a:r>
            <a:r>
              <a:rPr lang="en-US" sz="1900" dirty="0">
                <a:solidFill>
                  <a:schemeClr val="bg1"/>
                </a:solidFill>
              </a:rPr>
              <a:t> using various statistical methods to choose the best model</a:t>
            </a:r>
            <a:r>
              <a:rPr lang="en-US" sz="1900" dirty="0" smtClean="0">
                <a:solidFill>
                  <a:schemeClr val="bg1"/>
                </a:solidFill>
              </a:rPr>
              <a:t>.</a:t>
            </a:r>
            <a:endParaRPr lang="en" sz="1900" dirty="0" smtClean="0">
              <a:solidFill>
                <a:schemeClr val="bg1"/>
              </a:solidFill>
            </a:endParaRPr>
          </a:p>
        </p:txBody>
      </p:sp>
      <p:sp>
        <p:nvSpPr>
          <p:cNvPr id="208" name="Google Shape;208;p2"/>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209" name="Google Shape;209;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6148541" cy="2745000"/>
          </a:xfrm>
        </p:spPr>
        <p:txBody>
          <a:bodyPr/>
          <a:lstStyle/>
          <a:p>
            <a:pPr marL="38100" indent="0">
              <a:buNone/>
            </a:pPr>
            <a:r>
              <a:rPr lang="en-IN" sz="4800" dirty="0">
                <a:solidFill>
                  <a:schemeClr val="accent5">
                    <a:lumMod val="60000"/>
                    <a:lumOff val="40000"/>
                  </a:schemeClr>
                </a:solidFill>
              </a:rPr>
              <a:t>LSTM Model Data Preparation and </a:t>
            </a:r>
            <a:r>
              <a:rPr lang="en-IN" sz="4800" dirty="0" smtClean="0">
                <a:solidFill>
                  <a:schemeClr val="accent5">
                    <a:lumMod val="60000"/>
                    <a:lumOff val="40000"/>
                  </a:schemeClr>
                </a:solidFill>
              </a:rPr>
              <a:t>Fitting </a:t>
            </a:r>
            <a:r>
              <a:rPr lang="en-IN" sz="4800" dirty="0" smtClean="0"/>
              <a:t>– Global Reactive Power</a:t>
            </a:r>
            <a:endParaRPr lang="en-IN" sz="4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7295535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Reactive Power</a:t>
            </a:r>
            <a:endParaRPr lang="en-IN" dirty="0"/>
          </a:p>
        </p:txBody>
      </p:sp>
      <p:sp>
        <p:nvSpPr>
          <p:cNvPr id="3" name="Text Placeholder 2"/>
          <p:cNvSpPr>
            <a:spLocks noGrp="1"/>
          </p:cNvSpPr>
          <p:nvPr>
            <p:ph type="body" idx="1"/>
          </p:nvPr>
        </p:nvSpPr>
        <p:spPr>
          <a:xfrm>
            <a:off x="0" y="1309965"/>
            <a:ext cx="5376397" cy="3895725"/>
          </a:xfrm>
        </p:spPr>
        <p:txBody>
          <a:bodyPr/>
          <a:lstStyle/>
          <a:p>
            <a:pPr marL="76200" indent="0">
              <a:buNone/>
            </a:pPr>
            <a:r>
              <a:rPr lang="en-IN" sz="1700" b="1" dirty="0"/>
              <a:t>For Global Reactive Power, model looks like:-</a:t>
            </a:r>
          </a:p>
          <a:p>
            <a:pPr lvl="0"/>
            <a:r>
              <a:rPr lang="en-IN" sz="1700" b="1" dirty="0"/>
              <a:t>100 neurons in the first visible layer</a:t>
            </a:r>
          </a:p>
          <a:p>
            <a:pPr lvl="0"/>
            <a:r>
              <a:rPr lang="en-IN" sz="1700" b="1" dirty="0"/>
              <a:t>Dense layer of 30 neurons and 1 neuron in the output layer for predicting </a:t>
            </a:r>
            <a:r>
              <a:rPr lang="en-IN" sz="1700" b="1" dirty="0" smtClean="0"/>
              <a:t>Global </a:t>
            </a:r>
            <a:r>
              <a:rPr lang="en-IN" sz="1700" b="1" dirty="0" smtClean="0"/>
              <a:t>reactive </a:t>
            </a:r>
            <a:r>
              <a:rPr lang="en-IN" sz="1700" b="1" dirty="0" smtClean="0"/>
              <a:t>power</a:t>
            </a:r>
            <a:endParaRPr lang="en-IN" sz="1700" b="1" dirty="0"/>
          </a:p>
          <a:p>
            <a:pPr lvl="0"/>
            <a:r>
              <a:rPr lang="en-IN" sz="1700" b="1" dirty="0"/>
              <a:t>The input shape will be 1 time step with 7 features</a:t>
            </a:r>
          </a:p>
          <a:p>
            <a:pPr lvl="0"/>
            <a:r>
              <a:rPr lang="en-IN" sz="1700" b="1" dirty="0"/>
              <a:t>The </a:t>
            </a:r>
            <a:r>
              <a:rPr lang="en-IN" sz="1700" b="1" dirty="0" smtClean="0"/>
              <a:t>mean squared error </a:t>
            </a:r>
            <a:r>
              <a:rPr lang="en-IN" sz="1700" b="1" dirty="0"/>
              <a:t>loss function and the efficient adam version of stochastic gradient descent</a:t>
            </a:r>
          </a:p>
          <a:p>
            <a:pPr lvl="0"/>
            <a:r>
              <a:rPr lang="en-IN" sz="1700" b="1" dirty="0"/>
              <a:t>The model will be fit for 20 training epochs with a batch size of 100.</a:t>
            </a:r>
          </a:p>
          <a:p>
            <a:pPr marL="76200" indent="0">
              <a:buNone/>
            </a:pPr>
            <a:r>
              <a:rPr lang="en-IN" sz="1700" b="1" dirty="0"/>
              <a:t>In the final Output the training loss comes to be 0.54% and testing loss comes out to be </a:t>
            </a:r>
            <a:r>
              <a:rPr lang="en-IN" sz="1700" b="1" dirty="0" smtClean="0"/>
              <a:t>0.55%</a:t>
            </a:r>
            <a:endParaRPr lang="en-IN" sz="17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0.043 </a:t>
            </a:r>
            <a:endParaRPr lang="en-US" b="1" dirty="0" smtClean="0"/>
          </a:p>
          <a:p>
            <a:r>
              <a:rPr lang="en-US" b="1" dirty="0" smtClean="0"/>
              <a:t>Mean </a:t>
            </a:r>
            <a:r>
              <a:rPr lang="en-US" b="1" dirty="0"/>
              <a:t>Squared Error: 0.003 </a:t>
            </a:r>
            <a:endParaRPr lang="en-US" b="1" dirty="0" smtClean="0"/>
          </a:p>
          <a:p>
            <a:r>
              <a:rPr lang="en-US" b="1" dirty="0" smtClean="0"/>
              <a:t>Test </a:t>
            </a:r>
            <a:r>
              <a:rPr lang="en-US" b="1" dirty="0"/>
              <a:t>RMSE: 0.057</a:t>
            </a:r>
            <a:endParaRPr lang="en-IN" b="1"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522" y="1244552"/>
            <a:ext cx="3476757" cy="2392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1568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Reactive Power</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Box 4"/>
          <p:cNvSpPr txBox="1"/>
          <p:nvPr/>
        </p:nvSpPr>
        <p:spPr>
          <a:xfrm>
            <a:off x="3301580" y="1351777"/>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1659554"/>
            <a:ext cx="8892539" cy="302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0002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Reactive Power</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2008823"/>
            <a:ext cx="37338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80" y="2037398"/>
            <a:ext cx="3581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6271" y="4620126"/>
            <a:ext cx="4216219" cy="307777"/>
          </a:xfrm>
          <a:prstGeom prst="rect">
            <a:avLst/>
          </a:prstGeom>
          <a:noFill/>
        </p:spPr>
        <p:txBody>
          <a:bodyPr wrap="none" rtlCol="0">
            <a:spAutoFit/>
          </a:bodyPr>
          <a:lstStyle/>
          <a:p>
            <a:r>
              <a:rPr lang="en-IN" b="1" dirty="0"/>
              <a:t>Difference of Variance = 0.005409543525522913</a:t>
            </a:r>
          </a:p>
        </p:txBody>
      </p:sp>
    </p:spTree>
    <p:extLst>
      <p:ext uri="{BB962C8B-B14F-4D97-AF65-F5344CB8AC3E}">
        <p14:creationId xmlns:p14="http://schemas.microsoft.com/office/powerpoint/2010/main" val="11412936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Reactive Power</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5" name="TextBox 4"/>
          <p:cNvSpPr txBox="1"/>
          <p:nvPr/>
        </p:nvSpPr>
        <p:spPr>
          <a:xfrm>
            <a:off x="3447968" y="1385914"/>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 y="1693691"/>
            <a:ext cx="9079230" cy="314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8558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6148541" cy="2745000"/>
          </a:xfrm>
        </p:spPr>
        <p:txBody>
          <a:bodyPr/>
          <a:lstStyle/>
          <a:p>
            <a:pPr marL="38100" indent="0">
              <a:buNone/>
            </a:pPr>
            <a:r>
              <a:rPr lang="en-IN" sz="4800" dirty="0">
                <a:solidFill>
                  <a:schemeClr val="accent5">
                    <a:lumMod val="60000"/>
                    <a:lumOff val="40000"/>
                  </a:schemeClr>
                </a:solidFill>
              </a:rPr>
              <a:t>LSTM Model Data Preparation and </a:t>
            </a:r>
            <a:r>
              <a:rPr lang="en-IN" sz="4800" dirty="0" smtClean="0">
                <a:solidFill>
                  <a:schemeClr val="accent5">
                    <a:lumMod val="60000"/>
                    <a:lumOff val="40000"/>
                  </a:schemeClr>
                </a:solidFill>
              </a:rPr>
              <a:t>Fitting </a:t>
            </a:r>
          </a:p>
          <a:p>
            <a:pPr marL="38100" indent="0">
              <a:buNone/>
            </a:pPr>
            <a:r>
              <a:rPr lang="en-IN" sz="4800" dirty="0" smtClean="0"/>
              <a:t>– Voltage</a:t>
            </a:r>
            <a:endParaRPr lang="en-IN" sz="4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4550273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Voltage</a:t>
            </a:r>
            <a:endParaRPr lang="en-IN" dirty="0"/>
          </a:p>
        </p:txBody>
      </p:sp>
      <p:sp>
        <p:nvSpPr>
          <p:cNvPr id="3" name="Text Placeholder 2"/>
          <p:cNvSpPr>
            <a:spLocks noGrp="1"/>
          </p:cNvSpPr>
          <p:nvPr>
            <p:ph type="body" idx="1"/>
          </p:nvPr>
        </p:nvSpPr>
        <p:spPr>
          <a:xfrm>
            <a:off x="0" y="1309965"/>
            <a:ext cx="5376397" cy="3895725"/>
          </a:xfrm>
        </p:spPr>
        <p:txBody>
          <a:bodyPr/>
          <a:lstStyle/>
          <a:p>
            <a:pPr marL="76200" indent="0">
              <a:buNone/>
            </a:pPr>
            <a:r>
              <a:rPr lang="en-IN" sz="1700" b="1" dirty="0" smtClean="0"/>
              <a:t>For Voltage, </a:t>
            </a:r>
            <a:r>
              <a:rPr lang="en-IN" sz="1700" b="1" dirty="0"/>
              <a:t>model looks like</a:t>
            </a:r>
            <a:r>
              <a:rPr lang="en-IN" sz="1700" b="1" dirty="0" smtClean="0"/>
              <a:t>:-</a:t>
            </a:r>
          </a:p>
          <a:p>
            <a:pPr lvl="0"/>
            <a:r>
              <a:rPr lang="en-IN" sz="1800" b="1" dirty="0"/>
              <a:t>100 neurons in the first visible layer</a:t>
            </a:r>
          </a:p>
          <a:p>
            <a:pPr lvl="0"/>
            <a:r>
              <a:rPr lang="en-IN" sz="1800" b="1" dirty="0"/>
              <a:t>1 neuron in the output layer for predicting </a:t>
            </a:r>
            <a:r>
              <a:rPr lang="en-IN" sz="1800" b="1" dirty="0" smtClean="0"/>
              <a:t>Voltage</a:t>
            </a:r>
            <a:endParaRPr lang="en-IN" sz="1800" b="1" dirty="0"/>
          </a:p>
          <a:p>
            <a:pPr lvl="0"/>
            <a:r>
              <a:rPr lang="en-IN" sz="1800" b="1" dirty="0"/>
              <a:t>The input shape will be 1 time step with 7 features</a:t>
            </a:r>
          </a:p>
          <a:p>
            <a:pPr lvl="0"/>
            <a:r>
              <a:rPr lang="en-IN" sz="1800" b="1" dirty="0"/>
              <a:t>The </a:t>
            </a:r>
            <a:r>
              <a:rPr lang="en-IN" sz="1800" b="1" dirty="0" smtClean="0"/>
              <a:t>mean squared error </a:t>
            </a:r>
            <a:r>
              <a:rPr lang="en-IN" sz="1800" b="1" dirty="0"/>
              <a:t>loss function and the efficient adam version of stochastic gradient descent</a:t>
            </a:r>
          </a:p>
          <a:p>
            <a:pPr lvl="0"/>
            <a:r>
              <a:rPr lang="en-IN" sz="1800" b="1" dirty="0"/>
              <a:t>The model will be fit for 13 training epochs with a batch size of 100.</a:t>
            </a:r>
          </a:p>
          <a:p>
            <a:pPr marL="76200" indent="0">
              <a:buNone/>
            </a:pPr>
            <a:r>
              <a:rPr lang="en-IN" sz="1800" b="1" dirty="0"/>
              <a:t>In the final Output the training loss comes to be 0.43% and testing loss comes out to be 0.31%</a:t>
            </a:r>
          </a:p>
          <a:p>
            <a:pPr marL="76200" indent="0">
              <a:buNone/>
            </a:pPr>
            <a:endParaRPr lang="en-IN" sz="17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1.099 </a:t>
            </a:r>
            <a:endParaRPr lang="en-US" b="1" dirty="0" smtClean="0"/>
          </a:p>
          <a:p>
            <a:r>
              <a:rPr lang="en-US" b="1" dirty="0" smtClean="0"/>
              <a:t>Mean </a:t>
            </a:r>
            <a:r>
              <a:rPr lang="en-US" b="1" dirty="0"/>
              <a:t>Squared Error: 2.091 </a:t>
            </a:r>
            <a:endParaRPr lang="en-US" b="1" dirty="0" smtClean="0"/>
          </a:p>
          <a:p>
            <a:r>
              <a:rPr lang="en-US" b="1" dirty="0" smtClean="0"/>
              <a:t>Test </a:t>
            </a:r>
            <a:r>
              <a:rPr lang="en-US" b="1" dirty="0"/>
              <a:t>RMSE: 1.446</a:t>
            </a:r>
            <a:endParaRPr lang="en-IN" b="1"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185" y="1162050"/>
            <a:ext cx="37909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86753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a:t>
            </a:r>
            <a:r>
              <a:rPr lang="en-IN" dirty="0"/>
              <a:t>Voltage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5" name="TextBox 4"/>
          <p:cNvSpPr txBox="1"/>
          <p:nvPr/>
        </p:nvSpPr>
        <p:spPr>
          <a:xfrm>
            <a:off x="3301580" y="1351775"/>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2" y="1659554"/>
            <a:ext cx="8751038" cy="301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087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a:t>
            </a:r>
            <a:r>
              <a:rPr lang="en-IN" dirty="0"/>
              <a:t>Voltage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34" y="2055956"/>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373" y="2055956"/>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9247" y="4613251"/>
            <a:ext cx="4216219" cy="307777"/>
          </a:xfrm>
          <a:prstGeom prst="rect">
            <a:avLst/>
          </a:prstGeom>
          <a:noFill/>
        </p:spPr>
        <p:txBody>
          <a:bodyPr wrap="none" rtlCol="0">
            <a:spAutoFit/>
          </a:bodyPr>
          <a:lstStyle/>
          <a:p>
            <a:r>
              <a:rPr lang="en-IN" b="1" dirty="0"/>
              <a:t>Difference of Variance = 0.003122210517629477</a:t>
            </a:r>
          </a:p>
        </p:txBody>
      </p:sp>
    </p:spTree>
    <p:extLst>
      <p:ext uri="{BB962C8B-B14F-4D97-AF65-F5344CB8AC3E}">
        <p14:creationId xmlns:p14="http://schemas.microsoft.com/office/powerpoint/2010/main" val="10675742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a:t>
            </a:r>
            <a:r>
              <a:rPr lang="en-IN" dirty="0"/>
              <a:t>Voltage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5" name="TextBox 4"/>
          <p:cNvSpPr txBox="1"/>
          <p:nvPr/>
        </p:nvSpPr>
        <p:spPr>
          <a:xfrm>
            <a:off x="3447968" y="1406031"/>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8"/>
            <a:ext cx="9143999" cy="29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506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2274" y="1587011"/>
            <a:ext cx="5090700" cy="2745000"/>
          </a:xfrm>
        </p:spPr>
        <p:txBody>
          <a:bodyPr/>
          <a:lstStyle/>
          <a:p>
            <a:pPr marL="38100" indent="0">
              <a:buNone/>
            </a:pPr>
            <a:r>
              <a:rPr lang="en-IN" sz="5400" b="1" dirty="0" smtClean="0"/>
              <a:t>About the Dataset</a:t>
            </a:r>
            <a:endParaRPr lang="en-IN" sz="5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217048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6148541" cy="2745000"/>
          </a:xfrm>
        </p:spPr>
        <p:txBody>
          <a:bodyPr/>
          <a:lstStyle/>
          <a:p>
            <a:pPr marL="38100" indent="0">
              <a:buNone/>
            </a:pPr>
            <a:r>
              <a:rPr lang="en-IN" sz="4800" dirty="0">
                <a:solidFill>
                  <a:schemeClr val="accent5">
                    <a:lumMod val="60000"/>
                    <a:lumOff val="40000"/>
                  </a:schemeClr>
                </a:solidFill>
              </a:rPr>
              <a:t>LSTM Model Data Preparation and </a:t>
            </a:r>
            <a:r>
              <a:rPr lang="en-IN" sz="4800" dirty="0" smtClean="0">
                <a:solidFill>
                  <a:schemeClr val="accent5">
                    <a:lumMod val="60000"/>
                    <a:lumOff val="40000"/>
                  </a:schemeClr>
                </a:solidFill>
              </a:rPr>
              <a:t>Fitting </a:t>
            </a:r>
          </a:p>
          <a:p>
            <a:pPr marL="38100" indent="0">
              <a:buNone/>
            </a:pPr>
            <a:r>
              <a:rPr lang="en-IN" sz="4800" dirty="0" smtClean="0"/>
              <a:t>– Global Intensity</a:t>
            </a:r>
            <a:endParaRPr lang="en-IN" sz="4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7008716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Intensity</a:t>
            </a:r>
            <a:endParaRPr lang="en-IN" dirty="0"/>
          </a:p>
        </p:txBody>
      </p:sp>
      <p:sp>
        <p:nvSpPr>
          <p:cNvPr id="3" name="Text Placeholder 2"/>
          <p:cNvSpPr>
            <a:spLocks noGrp="1"/>
          </p:cNvSpPr>
          <p:nvPr>
            <p:ph type="body" idx="1"/>
          </p:nvPr>
        </p:nvSpPr>
        <p:spPr>
          <a:xfrm>
            <a:off x="0" y="1309965"/>
            <a:ext cx="5376397" cy="3895725"/>
          </a:xfrm>
        </p:spPr>
        <p:txBody>
          <a:bodyPr/>
          <a:lstStyle/>
          <a:p>
            <a:pPr marL="76200" indent="0">
              <a:buNone/>
            </a:pPr>
            <a:r>
              <a:rPr lang="en-IN" sz="1600" b="1" dirty="0"/>
              <a:t>T</a:t>
            </a:r>
            <a:r>
              <a:rPr lang="en-IN" sz="1600" b="1" dirty="0" smtClean="0"/>
              <a:t>he Model for Global </a:t>
            </a:r>
            <a:r>
              <a:rPr lang="en-IN" sz="1600" b="1" dirty="0"/>
              <a:t>Intensity </a:t>
            </a:r>
            <a:r>
              <a:rPr lang="en-IN" sz="1600" b="1" dirty="0" smtClean="0"/>
              <a:t>looks </a:t>
            </a:r>
            <a:r>
              <a:rPr lang="en-IN" sz="1600" b="1" dirty="0"/>
              <a:t>like:-</a:t>
            </a:r>
          </a:p>
          <a:p>
            <a:pPr lvl="0"/>
            <a:r>
              <a:rPr lang="en-IN" sz="1600" b="1" dirty="0"/>
              <a:t>100 neurons in the first visible layer</a:t>
            </a:r>
          </a:p>
          <a:p>
            <a:pPr lvl="0"/>
            <a:r>
              <a:rPr lang="en-IN" sz="1600" b="1" dirty="0"/>
              <a:t>30 neurons on the Dense Layer</a:t>
            </a:r>
          </a:p>
          <a:p>
            <a:pPr lvl="0"/>
            <a:r>
              <a:rPr lang="en-IN" sz="1600" b="1" dirty="0"/>
              <a:t>1 neuron in the output layer for predicting Global Intensity </a:t>
            </a:r>
          </a:p>
          <a:p>
            <a:pPr lvl="0"/>
            <a:r>
              <a:rPr lang="en-IN" sz="1600" b="1" dirty="0"/>
              <a:t>The input shape will be 1 time step with 7 features</a:t>
            </a:r>
          </a:p>
          <a:p>
            <a:pPr lvl="0"/>
            <a:r>
              <a:rPr lang="en-IN" sz="1600" b="1" dirty="0"/>
              <a:t>The </a:t>
            </a:r>
            <a:r>
              <a:rPr lang="en-IN" sz="1600" b="1" dirty="0" smtClean="0"/>
              <a:t>mean squared error </a:t>
            </a:r>
            <a:r>
              <a:rPr lang="en-IN" sz="1600" b="1" dirty="0"/>
              <a:t>loss function and the efficient adam version of stochastic gradient descent</a:t>
            </a:r>
          </a:p>
          <a:p>
            <a:pPr lvl="0"/>
            <a:r>
              <a:rPr lang="en-IN" sz="1600" b="1" dirty="0"/>
              <a:t>The model will be fit for 70 training epochs with a batch size of 100.</a:t>
            </a:r>
          </a:p>
          <a:p>
            <a:pPr marL="76200" indent="0">
              <a:buNone/>
            </a:pPr>
            <a:r>
              <a:rPr lang="en-IN" sz="1600" b="1" dirty="0"/>
              <a:t>In the final Output the training loss comes to be 0.86% and testing loss comes out to be 0.59%</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1.492 </a:t>
            </a:r>
            <a:endParaRPr lang="en-US" b="1" dirty="0" smtClean="0"/>
          </a:p>
          <a:p>
            <a:r>
              <a:rPr lang="en-US" b="1" dirty="0" smtClean="0"/>
              <a:t>Mean </a:t>
            </a:r>
            <a:r>
              <a:rPr lang="en-US" b="1" dirty="0"/>
              <a:t>Squared Error: 4.565 </a:t>
            </a:r>
            <a:endParaRPr lang="en-US" b="1" dirty="0" smtClean="0"/>
          </a:p>
          <a:p>
            <a:r>
              <a:rPr lang="en-US" b="1" dirty="0" smtClean="0"/>
              <a:t>Test </a:t>
            </a:r>
            <a:r>
              <a:rPr lang="en-US" b="1" dirty="0"/>
              <a:t>RMSE: 2.137</a:t>
            </a:r>
            <a:endParaRPr lang="en-IN" b="1"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845" y="1246188"/>
            <a:ext cx="37909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2494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Intensity</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5" name="TextBox 4"/>
          <p:cNvSpPr txBox="1"/>
          <p:nvPr/>
        </p:nvSpPr>
        <p:spPr>
          <a:xfrm>
            <a:off x="3301580" y="1351775"/>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0" y="1659552"/>
            <a:ext cx="9034310" cy="302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9270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Intensity</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2023110"/>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13" y="2023110"/>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0012" y="4620125"/>
            <a:ext cx="4216219" cy="307777"/>
          </a:xfrm>
          <a:prstGeom prst="rect">
            <a:avLst/>
          </a:prstGeom>
          <a:noFill/>
        </p:spPr>
        <p:txBody>
          <a:bodyPr wrap="none" rtlCol="0">
            <a:spAutoFit/>
          </a:bodyPr>
          <a:lstStyle/>
          <a:p>
            <a:r>
              <a:rPr lang="en-IN" b="1" dirty="0"/>
              <a:t>Difference of Variance = 0.004644270721047748</a:t>
            </a:r>
          </a:p>
        </p:txBody>
      </p:sp>
    </p:spTree>
    <p:extLst>
      <p:ext uri="{BB962C8B-B14F-4D97-AF65-F5344CB8AC3E}">
        <p14:creationId xmlns:p14="http://schemas.microsoft.com/office/powerpoint/2010/main" val="3525904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Global Intensity</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5" name="TextBox 4"/>
          <p:cNvSpPr txBox="1"/>
          <p:nvPr/>
        </p:nvSpPr>
        <p:spPr>
          <a:xfrm>
            <a:off x="3447967" y="1356127"/>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1" y="1601920"/>
            <a:ext cx="9075249" cy="319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335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6148541" cy="2745000"/>
          </a:xfrm>
        </p:spPr>
        <p:txBody>
          <a:bodyPr/>
          <a:lstStyle/>
          <a:p>
            <a:pPr marL="38100" indent="0">
              <a:buNone/>
            </a:pPr>
            <a:r>
              <a:rPr lang="en-IN" sz="4800" dirty="0">
                <a:solidFill>
                  <a:schemeClr val="accent5">
                    <a:lumMod val="60000"/>
                    <a:lumOff val="40000"/>
                  </a:schemeClr>
                </a:solidFill>
              </a:rPr>
              <a:t>LSTM Model Data Preparation and </a:t>
            </a:r>
            <a:r>
              <a:rPr lang="en-IN" sz="4800" dirty="0" smtClean="0">
                <a:solidFill>
                  <a:schemeClr val="accent5">
                    <a:lumMod val="60000"/>
                    <a:lumOff val="40000"/>
                  </a:schemeClr>
                </a:solidFill>
              </a:rPr>
              <a:t>Fitting </a:t>
            </a:r>
          </a:p>
          <a:p>
            <a:pPr marL="38100" indent="0">
              <a:buNone/>
            </a:pPr>
            <a:r>
              <a:rPr lang="en-IN" sz="4800" dirty="0" smtClean="0"/>
              <a:t>– Sub metering1</a:t>
            </a:r>
            <a:endParaRPr lang="en-IN" sz="4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36323227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metering1</a:t>
            </a:r>
            <a:endParaRPr lang="en-IN" dirty="0"/>
          </a:p>
        </p:txBody>
      </p:sp>
      <p:sp>
        <p:nvSpPr>
          <p:cNvPr id="3" name="Text Placeholder 2"/>
          <p:cNvSpPr>
            <a:spLocks noGrp="1"/>
          </p:cNvSpPr>
          <p:nvPr>
            <p:ph type="body" idx="1"/>
          </p:nvPr>
        </p:nvSpPr>
        <p:spPr>
          <a:xfrm>
            <a:off x="0" y="1309965"/>
            <a:ext cx="5376397" cy="3895725"/>
          </a:xfrm>
        </p:spPr>
        <p:txBody>
          <a:bodyPr/>
          <a:lstStyle/>
          <a:p>
            <a:pPr marL="76200" indent="0">
              <a:buNone/>
            </a:pPr>
            <a:r>
              <a:rPr lang="en-IN" sz="1600" b="1" dirty="0"/>
              <a:t>T</a:t>
            </a:r>
            <a:r>
              <a:rPr lang="en-IN" sz="1600" b="1" dirty="0" smtClean="0"/>
              <a:t>he Model for Sub Metering1 looks </a:t>
            </a:r>
            <a:r>
              <a:rPr lang="en-IN" sz="1600" b="1" dirty="0"/>
              <a:t>like</a:t>
            </a:r>
            <a:r>
              <a:rPr lang="en-IN" sz="1600" b="1" dirty="0" smtClean="0"/>
              <a:t>:-</a:t>
            </a:r>
          </a:p>
          <a:p>
            <a:pPr lvl="0"/>
            <a:r>
              <a:rPr lang="en-IN" sz="1600" b="1" dirty="0"/>
              <a:t>200 neurons in the first visible layer</a:t>
            </a:r>
          </a:p>
          <a:p>
            <a:pPr lvl="0"/>
            <a:r>
              <a:rPr lang="en-IN" sz="1600" b="1" dirty="0"/>
              <a:t>Dropout of 0.5 %</a:t>
            </a:r>
          </a:p>
          <a:p>
            <a:pPr lvl="0"/>
            <a:r>
              <a:rPr lang="en-IN" sz="1600" b="1" dirty="0"/>
              <a:t>1 neuron in the output layer for predicting </a:t>
            </a:r>
            <a:r>
              <a:rPr lang="en-IN" sz="1600" b="1" dirty="0" smtClean="0"/>
              <a:t>Sub metering1</a:t>
            </a:r>
            <a:endParaRPr lang="en-IN" sz="1600" b="1" dirty="0"/>
          </a:p>
          <a:p>
            <a:pPr lvl="0"/>
            <a:r>
              <a:rPr lang="en-IN" sz="1600" b="1" dirty="0"/>
              <a:t>The input shape will be 1 time step with 7 features</a:t>
            </a:r>
          </a:p>
          <a:p>
            <a:pPr lvl="0"/>
            <a:r>
              <a:rPr lang="en-IN" sz="1600" b="1" dirty="0"/>
              <a:t>The </a:t>
            </a:r>
            <a:r>
              <a:rPr lang="en-IN" sz="1600" b="1" dirty="0" smtClean="0"/>
              <a:t>mean squared error </a:t>
            </a:r>
            <a:r>
              <a:rPr lang="en-IN" sz="1600" b="1" dirty="0"/>
              <a:t>loss function and the efficient adam version of stochastic gradient descent</a:t>
            </a:r>
          </a:p>
          <a:p>
            <a:pPr lvl="0"/>
            <a:r>
              <a:rPr lang="en-IN" sz="1600" b="1" dirty="0"/>
              <a:t>The model will be fit for 50 training epochs with a batch size of 100.</a:t>
            </a:r>
          </a:p>
          <a:p>
            <a:r>
              <a:rPr lang="en-IN" sz="1600" b="1" dirty="0"/>
              <a:t>In the final Output the training loss comes to be 0.44% and testing loss comes out to be 0.32%</a:t>
            </a:r>
          </a:p>
          <a:p>
            <a:pPr marL="76200" indent="0">
              <a:buNone/>
            </a:pPr>
            <a:endParaRPr lang="en-IN" sz="1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5" name="TextBox 4"/>
          <p:cNvSpPr txBox="1"/>
          <p:nvPr/>
        </p:nvSpPr>
        <p:spPr>
          <a:xfrm>
            <a:off x="5709587" y="3810000"/>
            <a:ext cx="2552302" cy="738664"/>
          </a:xfrm>
          <a:prstGeom prst="rect">
            <a:avLst/>
          </a:prstGeom>
          <a:noFill/>
        </p:spPr>
        <p:txBody>
          <a:bodyPr wrap="none" rtlCol="0">
            <a:spAutoFit/>
          </a:bodyPr>
          <a:lstStyle/>
          <a:p>
            <a:r>
              <a:rPr lang="en-US" b="1" dirty="0"/>
              <a:t>Mean Absolute Error: 1.168 </a:t>
            </a:r>
            <a:endParaRPr lang="en-US" b="1" dirty="0" smtClean="0"/>
          </a:p>
          <a:p>
            <a:r>
              <a:rPr lang="en-US" b="1" dirty="0" smtClean="0"/>
              <a:t>Mean </a:t>
            </a:r>
            <a:r>
              <a:rPr lang="en-US" b="1" dirty="0"/>
              <a:t>Squared Error: 7.563 </a:t>
            </a:r>
            <a:endParaRPr lang="en-US" b="1" dirty="0" smtClean="0"/>
          </a:p>
          <a:p>
            <a:r>
              <a:rPr lang="en-US" b="1" dirty="0" smtClean="0"/>
              <a:t>Test </a:t>
            </a:r>
            <a:r>
              <a:rPr lang="en-US" b="1" dirty="0"/>
              <a:t>RMSE: 2.750</a:t>
            </a:r>
            <a:endParaRPr lang="en-IN" b="1"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447" y="1356191"/>
            <a:ext cx="3533046" cy="235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0722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metering1</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5" name="TextBox 4"/>
          <p:cNvSpPr txBox="1"/>
          <p:nvPr/>
        </p:nvSpPr>
        <p:spPr>
          <a:xfrm>
            <a:off x="3301580" y="1351775"/>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 y="1659552"/>
            <a:ext cx="8986898" cy="305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213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metering1</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09" y="2000955"/>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22" y="2000955"/>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01269" y="4599501"/>
            <a:ext cx="4116833" cy="307777"/>
          </a:xfrm>
          <a:prstGeom prst="rect">
            <a:avLst/>
          </a:prstGeom>
          <a:noFill/>
        </p:spPr>
        <p:txBody>
          <a:bodyPr wrap="none" rtlCol="0">
            <a:spAutoFit/>
          </a:bodyPr>
          <a:lstStyle/>
          <a:p>
            <a:r>
              <a:rPr lang="en-IN" b="1" dirty="0"/>
              <a:t>Difference of Variance = 0.00323070547741026</a:t>
            </a:r>
          </a:p>
        </p:txBody>
      </p:sp>
    </p:spTree>
    <p:extLst>
      <p:ext uri="{BB962C8B-B14F-4D97-AF65-F5344CB8AC3E}">
        <p14:creationId xmlns:p14="http://schemas.microsoft.com/office/powerpoint/2010/main" val="14473319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metering1</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5" name="TextBox 4"/>
          <p:cNvSpPr txBox="1"/>
          <p:nvPr/>
        </p:nvSpPr>
        <p:spPr>
          <a:xfrm>
            <a:off x="3447967" y="1356127"/>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3904"/>
            <a:ext cx="9144000" cy="290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537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Dataset – </a:t>
            </a:r>
            <a:r>
              <a:rPr lang="en-IN" dirty="0"/>
              <a:t>H</a:t>
            </a:r>
            <a:r>
              <a:rPr lang="en-IN" dirty="0" smtClean="0"/>
              <a:t>ousehold </a:t>
            </a:r>
            <a:r>
              <a:rPr lang="en-IN" dirty="0"/>
              <a:t>P</a:t>
            </a:r>
            <a:r>
              <a:rPr lang="en-IN" dirty="0" smtClean="0"/>
              <a:t>rediction</a:t>
            </a:r>
            <a:endParaRPr lang="en-IN" dirty="0"/>
          </a:p>
        </p:txBody>
      </p:sp>
      <p:sp>
        <p:nvSpPr>
          <p:cNvPr id="3" name="Text Placeholder 2"/>
          <p:cNvSpPr>
            <a:spLocks noGrp="1"/>
          </p:cNvSpPr>
          <p:nvPr>
            <p:ph type="body" idx="1"/>
          </p:nvPr>
        </p:nvSpPr>
        <p:spPr>
          <a:xfrm>
            <a:off x="0" y="1320422"/>
            <a:ext cx="8721435" cy="3145500"/>
          </a:xfrm>
        </p:spPr>
        <p:txBody>
          <a:bodyPr/>
          <a:lstStyle/>
          <a:p>
            <a:r>
              <a:rPr lang="en-IN" sz="1100" b="1" dirty="0"/>
              <a:t>The dataset can be downloaded from the link given below. </a:t>
            </a:r>
            <a:r>
              <a:rPr lang="en-IN" sz="1100" b="1" u="sng" dirty="0">
                <a:hlinkClick r:id="rId2"/>
              </a:rPr>
              <a:t>https://archive.ics.uci.edu/ml/machine-learning-databases/00235/</a:t>
            </a:r>
            <a:endParaRPr lang="en-IN" sz="1100" b="1" dirty="0"/>
          </a:p>
          <a:p>
            <a:r>
              <a:rPr lang="en-IN" sz="1100" b="1" dirty="0"/>
              <a:t>The dataset contains the following attributes: Date, Time, </a:t>
            </a:r>
            <a:r>
              <a:rPr lang="en-IN" sz="1100" b="1" dirty="0" smtClean="0"/>
              <a:t>Global active power</a:t>
            </a:r>
            <a:r>
              <a:rPr lang="en-IN" sz="1100" b="1" dirty="0"/>
              <a:t>, </a:t>
            </a:r>
            <a:r>
              <a:rPr lang="en-IN" sz="1100" b="1" dirty="0" smtClean="0"/>
              <a:t>Global reactive power</a:t>
            </a:r>
            <a:r>
              <a:rPr lang="en-IN" sz="1100" b="1" dirty="0"/>
              <a:t>, Voltage, </a:t>
            </a:r>
            <a:r>
              <a:rPr lang="en-IN" sz="1100" b="1" dirty="0" smtClean="0"/>
              <a:t>Global intensity</a:t>
            </a:r>
            <a:r>
              <a:rPr lang="en-IN" sz="1100" b="1" dirty="0"/>
              <a:t>, </a:t>
            </a:r>
            <a:r>
              <a:rPr lang="en-IN" sz="1100" b="1" dirty="0" smtClean="0"/>
              <a:t>Sub metering1</a:t>
            </a:r>
            <a:r>
              <a:rPr lang="en-IN" sz="1100" b="1" dirty="0"/>
              <a:t>, </a:t>
            </a:r>
            <a:r>
              <a:rPr lang="en-IN" sz="1100" b="1" dirty="0" smtClean="0"/>
              <a:t>Sub metering2</a:t>
            </a:r>
            <a:r>
              <a:rPr lang="en-IN" sz="1100" b="1" dirty="0"/>
              <a:t>, </a:t>
            </a:r>
            <a:r>
              <a:rPr lang="en-IN" sz="1100" b="1" dirty="0" smtClean="0"/>
              <a:t>Sub metering3</a:t>
            </a:r>
            <a:r>
              <a:rPr lang="en-IN" sz="1100" b="1" dirty="0"/>
              <a:t>. </a:t>
            </a:r>
            <a:endParaRPr lang="en-IN" sz="1100" b="1" dirty="0" smtClean="0"/>
          </a:p>
          <a:p>
            <a:r>
              <a:rPr lang="en-IN" sz="1100" b="1" dirty="0"/>
              <a:t>This dataset contains 2075259 measurements gathered between December 2006 and November 2010 (47 months).</a:t>
            </a:r>
          </a:p>
          <a:p>
            <a:pPr marL="76200" indent="0">
              <a:buNone/>
            </a:pPr>
            <a:endParaRPr lang="en-IN" sz="1600" b="1" u="sng" dirty="0" smtClean="0"/>
          </a:p>
          <a:p>
            <a:pPr marL="76200" indent="0">
              <a:buNone/>
            </a:pPr>
            <a:r>
              <a:rPr lang="en-IN" sz="1600" b="1" u="sng" dirty="0" smtClean="0"/>
              <a:t>Notes</a:t>
            </a:r>
            <a:r>
              <a:rPr lang="en-IN" sz="1600" b="1" u="sng" dirty="0"/>
              <a:t>:</a:t>
            </a:r>
          </a:p>
          <a:p>
            <a:pPr marL="76200" indent="0">
              <a:buNone/>
            </a:pPr>
            <a:r>
              <a:rPr lang="en-IN" sz="1100" b="1" dirty="0"/>
              <a:t>1</a:t>
            </a:r>
            <a:r>
              <a:rPr lang="en-IN" sz="1100" b="1" dirty="0" smtClean="0"/>
              <a:t>. (</a:t>
            </a:r>
            <a:r>
              <a:rPr lang="en-IN" sz="1100" b="1" dirty="0"/>
              <a:t>globalactivepower*1000/60 - submetering1 - submetering2 - submetering3) represents the active energy consumed every minute (in watt hour) in the household by electrical equipment not measured in sub-</a:t>
            </a:r>
            <a:r>
              <a:rPr lang="en-IN" sz="1100" b="1" dirty="0" err="1"/>
              <a:t>meterings</a:t>
            </a:r>
            <a:r>
              <a:rPr lang="en-IN" sz="1100" b="1" dirty="0"/>
              <a:t> 1, 2 and 3.</a:t>
            </a:r>
          </a:p>
          <a:p>
            <a:pPr marL="76200" indent="0">
              <a:buNone/>
            </a:pPr>
            <a:r>
              <a:rPr lang="en-IN" sz="1100" b="1" dirty="0" smtClean="0"/>
              <a:t>2. The </a:t>
            </a:r>
            <a:r>
              <a:rPr lang="en-IN" sz="1100" b="1" dirty="0"/>
              <a:t>dataset contains some missing values in the measurements (nearly 1,25% of the rows). All calendar timestamps are present in the dataset but for some timestamps, the measurement values are missing: a missing value is represented by the absence of value between two consecutive semi-colon attribute separators. For instance, the dataset shows missing values on April 28, 2007.</a:t>
            </a:r>
          </a:p>
          <a:p>
            <a:endParaRPr lang="en-IN" sz="1100" b="1" dirty="0"/>
          </a:p>
          <a:p>
            <a:endParaRPr lang="en-IN" sz="11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7270481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4" y="1202000"/>
            <a:ext cx="6148541" cy="2745000"/>
          </a:xfrm>
        </p:spPr>
        <p:txBody>
          <a:bodyPr/>
          <a:lstStyle/>
          <a:p>
            <a:pPr marL="38100" indent="0">
              <a:buNone/>
            </a:pPr>
            <a:r>
              <a:rPr lang="en-IN" sz="4800" dirty="0">
                <a:solidFill>
                  <a:schemeClr val="accent5">
                    <a:lumMod val="60000"/>
                    <a:lumOff val="40000"/>
                  </a:schemeClr>
                </a:solidFill>
              </a:rPr>
              <a:t>LSTM Model Data Preparation and </a:t>
            </a:r>
            <a:r>
              <a:rPr lang="en-IN" sz="4800" dirty="0" smtClean="0">
                <a:solidFill>
                  <a:schemeClr val="accent5">
                    <a:lumMod val="60000"/>
                    <a:lumOff val="40000"/>
                  </a:schemeClr>
                </a:solidFill>
              </a:rPr>
              <a:t>Fitting </a:t>
            </a:r>
          </a:p>
          <a:p>
            <a:pPr marL="38100" indent="0">
              <a:buNone/>
            </a:pPr>
            <a:r>
              <a:rPr lang="en-IN" sz="4800" dirty="0" smtClean="0"/>
              <a:t>– Sub metering2</a:t>
            </a:r>
            <a:endParaRPr lang="en-IN" sz="4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41553542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metering2</a:t>
            </a:r>
            <a:endParaRPr lang="en-IN" dirty="0"/>
          </a:p>
        </p:txBody>
      </p:sp>
      <p:sp>
        <p:nvSpPr>
          <p:cNvPr id="3" name="Text Placeholder 2"/>
          <p:cNvSpPr>
            <a:spLocks noGrp="1"/>
          </p:cNvSpPr>
          <p:nvPr>
            <p:ph type="body" idx="1"/>
          </p:nvPr>
        </p:nvSpPr>
        <p:spPr>
          <a:xfrm>
            <a:off x="0" y="1309965"/>
            <a:ext cx="5376397" cy="3895725"/>
          </a:xfrm>
        </p:spPr>
        <p:txBody>
          <a:bodyPr/>
          <a:lstStyle/>
          <a:p>
            <a:pPr marL="76200" indent="0">
              <a:buNone/>
            </a:pPr>
            <a:r>
              <a:rPr lang="en-IN" sz="1600" b="1" dirty="0" smtClean="0"/>
              <a:t>The Model for Sub metering2 looks like:-</a:t>
            </a:r>
          </a:p>
          <a:p>
            <a:pPr lvl="0"/>
            <a:r>
              <a:rPr lang="en-IN" sz="1600" b="1" dirty="0" smtClean="0"/>
              <a:t>100 neurons in the first visible layer</a:t>
            </a:r>
          </a:p>
          <a:p>
            <a:pPr lvl="0"/>
            <a:r>
              <a:rPr lang="en-IN" sz="1600" b="1" dirty="0" smtClean="0"/>
              <a:t>Dropout of 0.5 %</a:t>
            </a:r>
          </a:p>
          <a:p>
            <a:pPr lvl="0"/>
            <a:r>
              <a:rPr lang="en-IN" sz="1600" b="1" dirty="0" smtClean="0"/>
              <a:t>1 neuron in the output layer for predicting Sub_metering2</a:t>
            </a:r>
          </a:p>
          <a:p>
            <a:pPr lvl="0"/>
            <a:r>
              <a:rPr lang="en-IN" sz="1600" b="1" dirty="0" smtClean="0"/>
              <a:t>The input shape will be 1 time step with 7 features</a:t>
            </a:r>
          </a:p>
          <a:p>
            <a:pPr lvl="0"/>
            <a:r>
              <a:rPr lang="en-IN" sz="1600" b="1" dirty="0" smtClean="0"/>
              <a:t>The mean squared error loss function and the efficient RMSprop version of stochastic gradient descent</a:t>
            </a:r>
          </a:p>
          <a:p>
            <a:pPr lvl="0"/>
            <a:r>
              <a:rPr lang="en-IN" sz="1600" b="1" dirty="0" smtClean="0"/>
              <a:t>The model will be fit for 50 training epochs with a batch size of 100.</a:t>
            </a:r>
          </a:p>
          <a:p>
            <a:pPr marL="76200" indent="0">
              <a:buNone/>
            </a:pPr>
            <a:r>
              <a:rPr lang="en-IN" sz="1600" b="1" dirty="0" smtClean="0"/>
              <a:t>In the final Output the training loss comes to be 0.67% and testing loss comes out to be 0.31%</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5" name="TextBox 4"/>
          <p:cNvSpPr txBox="1"/>
          <p:nvPr/>
        </p:nvSpPr>
        <p:spPr>
          <a:xfrm>
            <a:off x="5997453" y="3810000"/>
            <a:ext cx="2552302" cy="738664"/>
          </a:xfrm>
          <a:prstGeom prst="rect">
            <a:avLst/>
          </a:prstGeom>
          <a:noFill/>
        </p:spPr>
        <p:txBody>
          <a:bodyPr wrap="none" rtlCol="0">
            <a:spAutoFit/>
          </a:bodyPr>
          <a:lstStyle/>
          <a:p>
            <a:r>
              <a:rPr lang="en-US" b="1" dirty="0"/>
              <a:t>Mean Absolute Error: 1.023 </a:t>
            </a:r>
            <a:endParaRPr lang="en-US" b="1" dirty="0" smtClean="0"/>
          </a:p>
          <a:p>
            <a:r>
              <a:rPr lang="en-US" b="1" dirty="0" smtClean="0"/>
              <a:t>Mean </a:t>
            </a:r>
            <a:r>
              <a:rPr lang="en-US" b="1" dirty="0"/>
              <a:t>Squared Error: 6.770 </a:t>
            </a:r>
            <a:endParaRPr lang="en-US" b="1" dirty="0" smtClean="0"/>
          </a:p>
          <a:p>
            <a:r>
              <a:rPr lang="en-US" b="1" dirty="0" smtClean="0"/>
              <a:t>Test </a:t>
            </a:r>
            <a:r>
              <a:rPr lang="en-US" b="1" dirty="0"/>
              <a:t>RMSE: 2.602</a:t>
            </a:r>
            <a:endParaRPr lang="en-IN" b="1"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947" y="1247775"/>
            <a:ext cx="3253315" cy="224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787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metering2</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5" name="TextBox 4"/>
          <p:cNvSpPr txBox="1"/>
          <p:nvPr/>
        </p:nvSpPr>
        <p:spPr>
          <a:xfrm>
            <a:off x="3301580" y="1351775"/>
            <a:ext cx="2250937" cy="307777"/>
          </a:xfrm>
          <a:prstGeom prst="rect">
            <a:avLst/>
          </a:prstGeom>
          <a:noFill/>
        </p:spPr>
        <p:txBody>
          <a:bodyPr wrap="none" rtlCol="0">
            <a:spAutoFit/>
          </a:bodyPr>
          <a:lstStyle/>
          <a:p>
            <a:r>
              <a:rPr lang="en-IN" b="1" dirty="0" smtClean="0"/>
              <a:t>First 500 data prediction</a:t>
            </a:r>
            <a:endParaRPr lang="en-IN" b="1"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1659552"/>
            <a:ext cx="8938261" cy="330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5281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metering2</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5" name="TextBox 4"/>
          <p:cNvSpPr txBox="1"/>
          <p:nvPr/>
        </p:nvSpPr>
        <p:spPr>
          <a:xfrm>
            <a:off x="619247" y="1514423"/>
            <a:ext cx="8226932" cy="307777"/>
          </a:xfrm>
          <a:prstGeom prst="rect">
            <a:avLst/>
          </a:prstGeom>
          <a:noFill/>
        </p:spPr>
        <p:txBody>
          <a:bodyPr wrap="none" rtlCol="0">
            <a:spAutoFit/>
          </a:bodyPr>
          <a:lstStyle/>
          <a:p>
            <a:r>
              <a:rPr lang="en-IN" b="1" dirty="0"/>
              <a:t>A</a:t>
            </a:r>
            <a:r>
              <a:rPr lang="en-IN" b="1" dirty="0" smtClean="0"/>
              <a:t>ctual </a:t>
            </a:r>
            <a:r>
              <a:rPr lang="en-IN" b="1" dirty="0"/>
              <a:t>and </a:t>
            </a:r>
            <a:r>
              <a:rPr lang="en-IN" b="1" dirty="0" smtClean="0"/>
              <a:t>Predicted Distribution 	</a:t>
            </a:r>
            <a:r>
              <a:rPr lang="en-IN" b="1" dirty="0" err="1" smtClean="0"/>
              <a:t>Distplot</a:t>
            </a:r>
            <a:r>
              <a:rPr lang="en-IN" b="1" dirty="0" smtClean="0"/>
              <a:t> </a:t>
            </a:r>
            <a:r>
              <a:rPr lang="en-US" b="1" dirty="0" smtClean="0"/>
              <a:t>of </a:t>
            </a:r>
            <a:r>
              <a:rPr lang="en-US" b="1" dirty="0"/>
              <a:t>difference of actual and predicted value</a:t>
            </a:r>
            <a:r>
              <a:rPr lang="en-IN" b="1" dirty="0" smtClean="0"/>
              <a:t> </a:t>
            </a:r>
            <a:endParaRPr lang="en-IN" b="1"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04" y="1897828"/>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615" y="1897828"/>
            <a:ext cx="3638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1886" y="4434495"/>
            <a:ext cx="4216219" cy="307777"/>
          </a:xfrm>
          <a:prstGeom prst="rect">
            <a:avLst/>
          </a:prstGeom>
          <a:noFill/>
        </p:spPr>
        <p:txBody>
          <a:bodyPr wrap="none" rtlCol="0">
            <a:spAutoFit/>
          </a:bodyPr>
          <a:lstStyle/>
          <a:p>
            <a:r>
              <a:rPr lang="en-IN" b="1" dirty="0"/>
              <a:t>Difference of Variance = 0.003075468948807031</a:t>
            </a:r>
          </a:p>
        </p:txBody>
      </p:sp>
    </p:spTree>
    <p:extLst>
      <p:ext uri="{BB962C8B-B14F-4D97-AF65-F5344CB8AC3E}">
        <p14:creationId xmlns:p14="http://schemas.microsoft.com/office/powerpoint/2010/main" val="41434931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4" y="392575"/>
            <a:ext cx="5883705" cy="766200"/>
          </a:xfrm>
        </p:spPr>
        <p:txBody>
          <a:bodyPr/>
          <a:lstStyle/>
          <a:p>
            <a:r>
              <a:rPr lang="en-IN" dirty="0" smtClean="0"/>
              <a:t>LSTM Model Data Preparation – Sub metering2</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5" name="TextBox 4"/>
          <p:cNvSpPr txBox="1"/>
          <p:nvPr/>
        </p:nvSpPr>
        <p:spPr>
          <a:xfrm>
            <a:off x="3447967" y="1356127"/>
            <a:ext cx="2132315" cy="307777"/>
          </a:xfrm>
          <a:prstGeom prst="rect">
            <a:avLst/>
          </a:prstGeom>
          <a:noFill/>
        </p:spPr>
        <p:txBody>
          <a:bodyPr wrap="none" rtlCol="0">
            <a:spAutoFit/>
          </a:bodyPr>
          <a:lstStyle/>
          <a:p>
            <a:r>
              <a:rPr lang="en-IN" b="1" dirty="0" smtClean="0"/>
              <a:t>Prediction of Test Data</a:t>
            </a:r>
            <a:endParaRPr lang="en-IN"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78" y="1663904"/>
            <a:ext cx="9027122" cy="311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7613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2274" y="1587011"/>
            <a:ext cx="5090700" cy="2745000"/>
          </a:xfrm>
        </p:spPr>
        <p:txBody>
          <a:bodyPr/>
          <a:lstStyle/>
          <a:p>
            <a:pPr marL="38100" indent="0">
              <a:buNone/>
            </a:pPr>
            <a:r>
              <a:rPr lang="en-IN" sz="5400" b="1" dirty="0" smtClean="0"/>
              <a:t>Implementation Using ELEPHAS</a:t>
            </a:r>
            <a:endParaRPr lang="en-IN" sz="5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25125676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Using ELEPHAS</a:t>
            </a:r>
            <a:endParaRPr lang="en-IN" dirty="0"/>
          </a:p>
        </p:txBody>
      </p:sp>
      <p:sp>
        <p:nvSpPr>
          <p:cNvPr id="3" name="Text Placeholder 2"/>
          <p:cNvSpPr>
            <a:spLocks noGrp="1"/>
          </p:cNvSpPr>
          <p:nvPr>
            <p:ph type="body" idx="1"/>
          </p:nvPr>
        </p:nvSpPr>
        <p:spPr>
          <a:xfrm>
            <a:off x="137505" y="1327350"/>
            <a:ext cx="8868992" cy="3145500"/>
          </a:xfrm>
        </p:spPr>
        <p:txBody>
          <a:bodyPr/>
          <a:lstStyle/>
          <a:p>
            <a:r>
              <a:rPr lang="en-IN" sz="1400" b="1" dirty="0"/>
              <a:t>In this report we have used </a:t>
            </a:r>
            <a:r>
              <a:rPr lang="en-IN" sz="1400" b="1" dirty="0" err="1"/>
              <a:t>PySpark</a:t>
            </a:r>
            <a:r>
              <a:rPr lang="en-IN" sz="1400" b="1" dirty="0"/>
              <a:t>, </a:t>
            </a:r>
            <a:r>
              <a:rPr lang="en-IN" sz="1400" b="1" dirty="0" err="1"/>
              <a:t>Keras</a:t>
            </a:r>
            <a:r>
              <a:rPr lang="en-IN" sz="1400" b="1" dirty="0"/>
              <a:t>, and Elephas python libraries to build an end-to-end deep learning pipeline that runs on Spark. Spark is an open-source distributed analytics engine that can process large amounts of data with tremendous speed. </a:t>
            </a:r>
            <a:r>
              <a:rPr lang="en-IN" sz="1400" b="1" dirty="0" err="1"/>
              <a:t>PySpark</a:t>
            </a:r>
            <a:r>
              <a:rPr lang="en-IN" sz="1400" b="1" dirty="0"/>
              <a:t> is simply the python API for Spark that allows you to use an easy programming language, like python, and leverage the power of Apache Spark. </a:t>
            </a:r>
            <a:endParaRPr lang="en-IN" sz="1400" b="1" dirty="0" smtClean="0"/>
          </a:p>
          <a:p>
            <a:endParaRPr lang="en-IN" sz="1400" b="1" dirty="0"/>
          </a:p>
          <a:p>
            <a:r>
              <a:rPr lang="en-US" sz="1400" b="1" dirty="0"/>
              <a:t>Elephas brings deep learning with </a:t>
            </a:r>
            <a:r>
              <a:rPr lang="en-US" sz="1400" b="1" dirty="0" err="1"/>
              <a:t>Keras</a:t>
            </a:r>
            <a:r>
              <a:rPr lang="en-US" sz="1400" b="1" dirty="0"/>
              <a:t> to Spark. Elephas intends to keep the simplicity and high usability of </a:t>
            </a:r>
            <a:r>
              <a:rPr lang="en-US" sz="1400" b="1" dirty="0" err="1"/>
              <a:t>Keras</a:t>
            </a:r>
            <a:r>
              <a:rPr lang="en-US" sz="1400" b="1" dirty="0"/>
              <a:t>, thereby allowing for fast prototyping of distributed models, which can be run on massive data sets</a:t>
            </a:r>
            <a:r>
              <a:rPr lang="en-US" sz="1400" b="1" dirty="0" smtClean="0"/>
              <a:t>.</a:t>
            </a:r>
          </a:p>
          <a:p>
            <a:endParaRPr lang="en-US" sz="1400" b="1" dirty="0"/>
          </a:p>
          <a:p>
            <a:r>
              <a:rPr lang="en-US" sz="1400" b="1" dirty="0"/>
              <a:t>Using </a:t>
            </a:r>
            <a:r>
              <a:rPr lang="en-US" sz="1400" b="1" dirty="0" err="1"/>
              <a:t>setAppName</a:t>
            </a:r>
            <a:r>
              <a:rPr lang="en-US" sz="1400" b="1" dirty="0"/>
              <a:t>() and also set how many workers you want. </a:t>
            </a:r>
            <a:r>
              <a:rPr lang="en-US" sz="1400" b="1" dirty="0" smtClean="0"/>
              <a:t>We are </a:t>
            </a:r>
            <a:r>
              <a:rPr lang="en-US" sz="1400" b="1" dirty="0"/>
              <a:t>just running this locally and </a:t>
            </a:r>
            <a:r>
              <a:rPr lang="en-US" sz="1400" b="1" dirty="0" smtClean="0"/>
              <a:t>we have </a:t>
            </a:r>
            <a:r>
              <a:rPr lang="en-US" sz="1400" b="1" dirty="0"/>
              <a:t>set it to a possible </a:t>
            </a:r>
            <a:r>
              <a:rPr lang="en-US" sz="1400" b="1" dirty="0" smtClean="0"/>
              <a:t>8 workers or cores. </a:t>
            </a:r>
            <a:r>
              <a:rPr lang="en-US" sz="1400" b="1" dirty="0"/>
              <a:t>For this </a:t>
            </a:r>
            <a:r>
              <a:rPr lang="en-US" sz="1400" b="1" dirty="0" err="1"/>
              <a:t>keras</a:t>
            </a:r>
            <a:r>
              <a:rPr lang="en-US" sz="1400" b="1" dirty="0"/>
              <a:t> Deep Learning Model just install </a:t>
            </a:r>
            <a:r>
              <a:rPr lang="en-US" sz="1400" b="1" dirty="0" err="1"/>
              <a:t>elephas</a:t>
            </a:r>
            <a:r>
              <a:rPr lang="en-US" sz="1400" b="1" dirty="0"/>
              <a:t> from </a:t>
            </a:r>
            <a:r>
              <a:rPr lang="en-US" sz="1400" b="1" dirty="0" err="1"/>
              <a:t>PyPI</a:t>
            </a:r>
            <a:r>
              <a:rPr lang="en-US" sz="1400" b="1" dirty="0"/>
              <a:t> with, Spark will be installed through </a:t>
            </a:r>
            <a:r>
              <a:rPr lang="en-US" sz="1400" b="1" dirty="0" err="1"/>
              <a:t>pyspark</a:t>
            </a:r>
            <a:r>
              <a:rPr lang="en-US" sz="1400" b="1" dirty="0"/>
              <a:t> for you. </a:t>
            </a:r>
            <a:endParaRPr lang="en-IN" sz="1400" b="1" dirty="0"/>
          </a:p>
          <a:p>
            <a:endParaRPr lang="en-IN" sz="1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36445847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Using </a:t>
            </a:r>
            <a:r>
              <a:rPr lang="en-IN" dirty="0" smtClean="0"/>
              <a:t>ELEPHAS </a:t>
            </a:r>
            <a:endParaRPr lang="en-IN" dirty="0"/>
          </a:p>
        </p:txBody>
      </p:sp>
      <p:sp>
        <p:nvSpPr>
          <p:cNvPr id="3" name="Text Placeholder 2"/>
          <p:cNvSpPr>
            <a:spLocks noGrp="1"/>
          </p:cNvSpPr>
          <p:nvPr>
            <p:ph type="body" idx="1"/>
          </p:nvPr>
        </p:nvSpPr>
        <p:spPr>
          <a:xfrm>
            <a:off x="130630" y="1505666"/>
            <a:ext cx="8373978" cy="2791326"/>
          </a:xfrm>
        </p:spPr>
        <p:txBody>
          <a:bodyPr/>
          <a:lstStyle/>
          <a:p>
            <a:r>
              <a:rPr lang="en-IN" b="1" dirty="0" smtClean="0"/>
              <a:t>We did a basic Spark integration using ELEPHAS by creating a Spark Context.</a:t>
            </a:r>
          </a:p>
          <a:p>
            <a:r>
              <a:rPr lang="en-IN" b="1" dirty="0" smtClean="0"/>
              <a:t>Then </a:t>
            </a:r>
            <a:r>
              <a:rPr lang="en-IN" b="1" dirty="0"/>
              <a:t>defined the </a:t>
            </a:r>
            <a:r>
              <a:rPr lang="en-IN" b="1" dirty="0" err="1"/>
              <a:t>K</a:t>
            </a:r>
            <a:r>
              <a:rPr lang="en-IN" b="1" dirty="0" err="1" smtClean="0"/>
              <a:t>eras</a:t>
            </a:r>
            <a:r>
              <a:rPr lang="en-IN" b="1" dirty="0" smtClean="0"/>
              <a:t> </a:t>
            </a:r>
            <a:r>
              <a:rPr lang="en-IN" b="1" dirty="0"/>
              <a:t>model which is supposed to be </a:t>
            </a:r>
            <a:r>
              <a:rPr lang="en-IN" b="1" dirty="0" smtClean="0"/>
              <a:t>integrated.</a:t>
            </a:r>
          </a:p>
          <a:p>
            <a:r>
              <a:rPr lang="en-IN" b="1" dirty="0"/>
              <a:t>The </a:t>
            </a:r>
            <a:r>
              <a:rPr lang="en-IN" b="1" dirty="0" err="1" smtClean="0"/>
              <a:t>TrainX</a:t>
            </a:r>
            <a:r>
              <a:rPr lang="en-IN" b="1" dirty="0" smtClean="0"/>
              <a:t> and </a:t>
            </a:r>
            <a:r>
              <a:rPr lang="en-IN" b="1" dirty="0" err="1" smtClean="0"/>
              <a:t>TrainY</a:t>
            </a:r>
            <a:r>
              <a:rPr lang="en-IN" b="1" dirty="0" smtClean="0"/>
              <a:t> has </a:t>
            </a:r>
            <a:r>
              <a:rPr lang="en-IN" b="1" dirty="0"/>
              <a:t>been converted in a simple RDD and then it has been feed into </a:t>
            </a:r>
            <a:r>
              <a:rPr lang="en-IN" b="1" dirty="0" smtClean="0"/>
              <a:t>the created </a:t>
            </a:r>
            <a:r>
              <a:rPr lang="en-IN" b="1" dirty="0"/>
              <a:t>Spark Model. </a:t>
            </a:r>
            <a:endParaRPr lang="en-IN" b="1" dirty="0" smtClean="0"/>
          </a:p>
          <a:p>
            <a:r>
              <a:rPr lang="en-IN" b="1" dirty="0" smtClean="0"/>
              <a:t>Finally the </a:t>
            </a:r>
            <a:r>
              <a:rPr lang="en-IN" b="1" dirty="0"/>
              <a:t>final evaluation takes through percentage of test data loss</a:t>
            </a:r>
            <a:r>
              <a:rPr lang="en-IN" b="1" dirty="0" smtClean="0"/>
              <a:t>.</a:t>
            </a:r>
            <a:endParaRPr lang="en-IN"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766377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43" y="744568"/>
            <a:ext cx="3220881" cy="34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3141" y="730377"/>
            <a:ext cx="3063659" cy="307777"/>
          </a:xfrm>
          <a:prstGeom prst="rect">
            <a:avLst/>
          </a:prstGeom>
          <a:noFill/>
        </p:spPr>
        <p:txBody>
          <a:bodyPr wrap="none" rtlCol="0">
            <a:spAutoFit/>
          </a:bodyPr>
          <a:lstStyle/>
          <a:p>
            <a:r>
              <a:rPr lang="en-IN" b="1" dirty="0" smtClean="0"/>
              <a:t>Global Active Power 		: </a:t>
            </a:r>
            <a:endParaRPr lang="en-IN" b="1" dirty="0"/>
          </a:p>
        </p:txBody>
      </p:sp>
      <p:sp>
        <p:nvSpPr>
          <p:cNvPr id="5" name="TextBox 4"/>
          <p:cNvSpPr txBox="1"/>
          <p:nvPr/>
        </p:nvSpPr>
        <p:spPr>
          <a:xfrm>
            <a:off x="653141" y="1179557"/>
            <a:ext cx="3063659" cy="307777"/>
          </a:xfrm>
          <a:prstGeom prst="rect">
            <a:avLst/>
          </a:prstGeom>
          <a:noFill/>
        </p:spPr>
        <p:txBody>
          <a:bodyPr wrap="none" rtlCol="0">
            <a:spAutoFit/>
          </a:bodyPr>
          <a:lstStyle/>
          <a:p>
            <a:r>
              <a:rPr lang="en-IN" b="1" dirty="0" smtClean="0"/>
              <a:t>Global Re-active Power	: </a:t>
            </a:r>
            <a:endParaRPr lang="en-IN" b="1" dirty="0"/>
          </a:p>
        </p:txBody>
      </p:sp>
      <p:sp>
        <p:nvSpPr>
          <p:cNvPr id="7" name="TextBox 6"/>
          <p:cNvSpPr txBox="1"/>
          <p:nvPr/>
        </p:nvSpPr>
        <p:spPr>
          <a:xfrm>
            <a:off x="653141" y="1627600"/>
            <a:ext cx="3113353" cy="307777"/>
          </a:xfrm>
          <a:prstGeom prst="rect">
            <a:avLst/>
          </a:prstGeom>
          <a:noFill/>
        </p:spPr>
        <p:txBody>
          <a:bodyPr wrap="none" rtlCol="0">
            <a:spAutoFit/>
          </a:bodyPr>
          <a:lstStyle/>
          <a:p>
            <a:r>
              <a:rPr lang="en-IN" b="1" dirty="0" smtClean="0"/>
              <a:t>Voltage 	</a:t>
            </a:r>
            <a:r>
              <a:rPr lang="en-IN" b="1" dirty="0"/>
              <a:t>	 </a:t>
            </a:r>
            <a:r>
              <a:rPr lang="en-IN" b="1" dirty="0" smtClean="0"/>
              <a:t>               	: </a:t>
            </a:r>
            <a:endParaRPr lang="en-IN" b="1" dirty="0"/>
          </a:p>
        </p:txBody>
      </p:sp>
      <p:sp>
        <p:nvSpPr>
          <p:cNvPr id="8" name="TextBox 7"/>
          <p:cNvSpPr txBox="1"/>
          <p:nvPr/>
        </p:nvSpPr>
        <p:spPr>
          <a:xfrm>
            <a:off x="653141" y="2072302"/>
            <a:ext cx="3063659" cy="307777"/>
          </a:xfrm>
          <a:prstGeom prst="rect">
            <a:avLst/>
          </a:prstGeom>
          <a:noFill/>
        </p:spPr>
        <p:txBody>
          <a:bodyPr wrap="none" rtlCol="0">
            <a:spAutoFit/>
          </a:bodyPr>
          <a:lstStyle/>
          <a:p>
            <a:r>
              <a:rPr lang="en-IN" b="1" dirty="0" smtClean="0"/>
              <a:t>Global Intensity 	 	: </a:t>
            </a:r>
            <a:endParaRPr lang="en-IN" b="1" dirty="0"/>
          </a:p>
        </p:txBody>
      </p:sp>
      <p:sp>
        <p:nvSpPr>
          <p:cNvPr id="9" name="TextBox 8"/>
          <p:cNvSpPr txBox="1"/>
          <p:nvPr/>
        </p:nvSpPr>
        <p:spPr>
          <a:xfrm>
            <a:off x="653139" y="3386834"/>
            <a:ext cx="3063659" cy="307777"/>
          </a:xfrm>
          <a:prstGeom prst="rect">
            <a:avLst/>
          </a:prstGeom>
          <a:noFill/>
        </p:spPr>
        <p:txBody>
          <a:bodyPr wrap="none" rtlCol="0">
            <a:spAutoFit/>
          </a:bodyPr>
          <a:lstStyle/>
          <a:p>
            <a:r>
              <a:rPr lang="en-IN" b="1" dirty="0" smtClean="0"/>
              <a:t>Sub metering3 		: </a:t>
            </a:r>
            <a:endParaRPr lang="en-IN" b="1"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531" y="3163911"/>
            <a:ext cx="322409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743" y="1086388"/>
            <a:ext cx="3220881" cy="39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743" y="1480866"/>
            <a:ext cx="3220881" cy="38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743" y="1870051"/>
            <a:ext cx="3220881" cy="40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53140" y="2550245"/>
            <a:ext cx="3063659" cy="307777"/>
          </a:xfrm>
          <a:prstGeom prst="rect">
            <a:avLst/>
          </a:prstGeom>
          <a:noFill/>
        </p:spPr>
        <p:txBody>
          <a:bodyPr wrap="none" rtlCol="0">
            <a:spAutoFit/>
          </a:bodyPr>
          <a:lstStyle/>
          <a:p>
            <a:r>
              <a:rPr lang="en-IN" b="1" dirty="0" smtClean="0"/>
              <a:t>Sub metering1	 	: </a:t>
            </a:r>
            <a:endParaRPr lang="en-IN" b="1" dirty="0"/>
          </a:p>
        </p:txBody>
      </p:sp>
      <p:pic>
        <p:nvPicPr>
          <p:cNvPr id="33798"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4365743" y="2275686"/>
            <a:ext cx="3220881" cy="428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653139" y="3010024"/>
            <a:ext cx="3063659" cy="307777"/>
          </a:xfrm>
          <a:prstGeom prst="rect">
            <a:avLst/>
          </a:prstGeom>
          <a:noFill/>
        </p:spPr>
        <p:txBody>
          <a:bodyPr wrap="none" rtlCol="0">
            <a:spAutoFit/>
          </a:bodyPr>
          <a:lstStyle/>
          <a:p>
            <a:r>
              <a:rPr lang="en-IN" b="1" dirty="0" smtClean="0"/>
              <a:t>Sub metering2	 	: </a:t>
            </a:r>
            <a:endParaRPr lang="en-IN" b="1" dirty="0"/>
          </a:p>
        </p:txBody>
      </p:sp>
      <p:pic>
        <p:nvPicPr>
          <p:cNvPr id="337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2531" y="2704132"/>
            <a:ext cx="3224093" cy="45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1975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2274" y="1587011"/>
            <a:ext cx="5090700" cy="2745000"/>
          </a:xfrm>
        </p:spPr>
        <p:txBody>
          <a:bodyPr/>
          <a:lstStyle/>
          <a:p>
            <a:pPr marL="38100" indent="0">
              <a:buNone/>
            </a:pPr>
            <a:r>
              <a:rPr lang="en-IN" sz="5400" b="1" dirty="0" smtClean="0"/>
              <a:t>CONCLUSION</a:t>
            </a:r>
            <a:endParaRPr lang="en-IN" sz="5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3431793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2274" y="1587011"/>
            <a:ext cx="5090700" cy="2745000"/>
          </a:xfrm>
        </p:spPr>
        <p:txBody>
          <a:bodyPr/>
          <a:lstStyle/>
          <a:p>
            <a:pPr marL="38100" indent="0">
              <a:buNone/>
            </a:pPr>
            <a:r>
              <a:rPr lang="en-IN" sz="5400" b="1" dirty="0" smtClean="0"/>
              <a:t>Objective</a:t>
            </a:r>
            <a:endParaRPr lang="en-IN" sz="5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125676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Text Placeholder 2"/>
          <p:cNvSpPr>
            <a:spLocks noGrp="1"/>
          </p:cNvSpPr>
          <p:nvPr>
            <p:ph type="body" idx="1"/>
          </p:nvPr>
        </p:nvSpPr>
        <p:spPr>
          <a:xfrm>
            <a:off x="1" y="1402538"/>
            <a:ext cx="5108264" cy="3740962"/>
          </a:xfrm>
        </p:spPr>
        <p:txBody>
          <a:bodyPr/>
          <a:lstStyle/>
          <a:p>
            <a:pPr marL="76200" indent="0">
              <a:buNone/>
            </a:pPr>
            <a:r>
              <a:rPr lang="en-IN" sz="1400" b="1" dirty="0"/>
              <a:t>In this Report, we practice to use the LSTM to fit and predict household electric power consumption. Consideration of the amount of input data is important to balance model accuracy and computation cost. For different attributes, different parameter has been used. </a:t>
            </a:r>
            <a:endParaRPr lang="en-IN" sz="1400" b="1" dirty="0" smtClean="0"/>
          </a:p>
          <a:p>
            <a:pPr marL="76200" indent="0">
              <a:buNone/>
            </a:pPr>
            <a:endParaRPr lang="en-IN" sz="1400" b="1" dirty="0" smtClean="0"/>
          </a:p>
          <a:p>
            <a:pPr marL="76200" indent="0">
              <a:buNone/>
            </a:pPr>
            <a:r>
              <a:rPr lang="en-IN" sz="1400" b="1" dirty="0" smtClean="0"/>
              <a:t>The </a:t>
            </a:r>
            <a:r>
              <a:rPr lang="en-IN" sz="1400" b="1" dirty="0"/>
              <a:t>database can be used 30000 for fitting purposes and the rest has been used to validate the model. Also using the Elephas library for Big Data, has made it easier and faster to train the model in a significant </a:t>
            </a:r>
            <a:r>
              <a:rPr lang="en-IN" sz="1400" b="1" dirty="0" smtClean="0"/>
              <a:t>manner.</a:t>
            </a:r>
          </a:p>
          <a:p>
            <a:pPr marL="76200" indent="0">
              <a:buNone/>
            </a:pPr>
            <a:endParaRPr lang="en-US" sz="1400" b="1" dirty="0"/>
          </a:p>
          <a:p>
            <a:pPr marL="76200" indent="0">
              <a:buNone/>
            </a:pPr>
            <a:r>
              <a:rPr lang="en-US" sz="2000" b="1" u="sng" dirty="0" smtClean="0"/>
              <a:t>Future Work:</a:t>
            </a:r>
            <a:r>
              <a:rPr lang="en-US" sz="1400" b="1" dirty="0"/>
              <a:t>-</a:t>
            </a:r>
            <a:endParaRPr lang="en-US" sz="1400" b="1" dirty="0" smtClean="0"/>
          </a:p>
          <a:p>
            <a:pPr marL="76200" indent="0">
              <a:buNone/>
            </a:pPr>
            <a:r>
              <a:rPr lang="en-US" sz="1400" b="1" dirty="0" smtClean="0"/>
              <a:t>Various other different Model evaluation such for regression analysis can be useful this project.</a:t>
            </a:r>
            <a:endParaRPr lang="en-US" sz="1400" b="1" dirty="0"/>
          </a:p>
          <a:p>
            <a:pPr marL="76200" indent="0">
              <a:buNone/>
            </a:pPr>
            <a:endParaRPr lang="en-IN" sz="1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115646883"/>
              </p:ext>
            </p:extLst>
          </p:nvPr>
        </p:nvGraphicFramePr>
        <p:xfrm>
          <a:off x="5348897" y="1556714"/>
          <a:ext cx="3664475" cy="2596402"/>
        </p:xfrm>
        <a:graphic>
          <a:graphicData uri="http://schemas.openxmlformats.org/drawingml/2006/table">
            <a:tbl>
              <a:tblPr firstRow="1" bandRow="1">
                <a:tableStyleId>{073A0DAA-6AF3-43AB-8588-CEC1D06C72B9}</a:tableStyleId>
              </a:tblPr>
              <a:tblGrid>
                <a:gridCol w="2006047"/>
                <a:gridCol w="1658428"/>
              </a:tblGrid>
              <a:tr h="462802">
                <a:tc>
                  <a:txBody>
                    <a:bodyPr/>
                    <a:lstStyle/>
                    <a:p>
                      <a:r>
                        <a:rPr lang="en-US" dirty="0" smtClean="0"/>
                        <a:t>Predictive</a:t>
                      </a:r>
                      <a:r>
                        <a:rPr lang="en-US" baseline="0" dirty="0" smtClean="0"/>
                        <a:t> Attribute</a:t>
                      </a:r>
                      <a:endParaRPr lang="en-IN" dirty="0"/>
                    </a:p>
                  </a:txBody>
                  <a:tcPr/>
                </a:tc>
                <a:tc>
                  <a:txBody>
                    <a:bodyPr/>
                    <a:lstStyle/>
                    <a:p>
                      <a:r>
                        <a:rPr lang="en-US" dirty="0" smtClean="0"/>
                        <a:t>Minimum Error </a:t>
                      </a:r>
                      <a:endParaRPr lang="en-IN" dirty="0"/>
                    </a:p>
                  </a:txBody>
                  <a:tcPr/>
                </a:tc>
              </a:tr>
              <a:tr h="272236">
                <a:tc>
                  <a:txBody>
                    <a:bodyPr/>
                    <a:lstStyle/>
                    <a:p>
                      <a:r>
                        <a:rPr lang="en-US" dirty="0" smtClean="0"/>
                        <a:t>Global Active Power</a:t>
                      </a:r>
                      <a:endParaRPr lang="en-IN" dirty="0"/>
                    </a:p>
                  </a:txBody>
                  <a:tcPr/>
                </a:tc>
                <a:tc>
                  <a:txBody>
                    <a:bodyPr/>
                    <a:lstStyle/>
                    <a:p>
                      <a:r>
                        <a:rPr lang="en-US" dirty="0" smtClean="0"/>
                        <a:t>MSE : 0.260</a:t>
                      </a:r>
                      <a:endParaRPr lang="en-IN" dirty="0"/>
                    </a:p>
                  </a:txBody>
                  <a:tcPr/>
                </a:tc>
              </a:tr>
              <a:tr h="272236">
                <a:tc>
                  <a:txBody>
                    <a:bodyPr/>
                    <a:lstStyle/>
                    <a:p>
                      <a:r>
                        <a:rPr lang="en-US" dirty="0" smtClean="0"/>
                        <a:t>Global Reactive Power</a:t>
                      </a:r>
                      <a:endParaRPr lang="en-IN" dirty="0"/>
                    </a:p>
                  </a:txBody>
                  <a:tcPr/>
                </a:tc>
                <a:tc>
                  <a:txBody>
                    <a:bodyPr/>
                    <a:lstStyle/>
                    <a:p>
                      <a:r>
                        <a:rPr lang="en-US" dirty="0" smtClean="0"/>
                        <a:t>MSE : 0.003</a:t>
                      </a:r>
                      <a:endParaRPr lang="en-IN" dirty="0"/>
                    </a:p>
                  </a:txBody>
                  <a:tcPr/>
                </a:tc>
              </a:tr>
              <a:tr h="272236">
                <a:tc>
                  <a:txBody>
                    <a:bodyPr/>
                    <a:lstStyle/>
                    <a:p>
                      <a:r>
                        <a:rPr lang="en-US" dirty="0" smtClean="0"/>
                        <a:t>Voltage</a:t>
                      </a:r>
                      <a:endParaRPr lang="en-IN" dirty="0"/>
                    </a:p>
                  </a:txBody>
                  <a:tcPr/>
                </a:tc>
                <a:tc>
                  <a:txBody>
                    <a:bodyPr/>
                    <a:lstStyle/>
                    <a:p>
                      <a:r>
                        <a:rPr lang="en-US" dirty="0" smtClean="0"/>
                        <a:t>MAE : 1.099</a:t>
                      </a:r>
                      <a:endParaRPr lang="en-IN" dirty="0"/>
                    </a:p>
                  </a:txBody>
                  <a:tcPr/>
                </a:tc>
              </a:tr>
              <a:tr h="272236">
                <a:tc>
                  <a:txBody>
                    <a:bodyPr/>
                    <a:lstStyle/>
                    <a:p>
                      <a:r>
                        <a:rPr lang="en-US" dirty="0" smtClean="0"/>
                        <a:t>Global Intensity</a:t>
                      </a:r>
                      <a:endParaRPr lang="en-IN" dirty="0"/>
                    </a:p>
                  </a:txBody>
                  <a:tcPr/>
                </a:tc>
                <a:tc>
                  <a:txBody>
                    <a:bodyPr/>
                    <a:lstStyle/>
                    <a:p>
                      <a:r>
                        <a:rPr lang="en-US" dirty="0" smtClean="0"/>
                        <a:t>MAE : 1.492</a:t>
                      </a:r>
                      <a:endParaRPr lang="en-IN" dirty="0"/>
                    </a:p>
                  </a:txBody>
                  <a:tcPr/>
                </a:tc>
              </a:tr>
              <a:tr h="272236">
                <a:tc>
                  <a:txBody>
                    <a:bodyPr/>
                    <a:lstStyle/>
                    <a:p>
                      <a:r>
                        <a:rPr lang="en-US" dirty="0" smtClean="0"/>
                        <a:t>Sub_meterring1</a:t>
                      </a:r>
                      <a:endParaRPr lang="en-IN" dirty="0"/>
                    </a:p>
                  </a:txBody>
                  <a:tcPr/>
                </a:tc>
                <a:tc>
                  <a:txBody>
                    <a:bodyPr/>
                    <a:lstStyle/>
                    <a:p>
                      <a:r>
                        <a:rPr lang="en-US" dirty="0" smtClean="0"/>
                        <a:t>MAE : 1.168</a:t>
                      </a:r>
                      <a:endParaRPr lang="en-IN" dirty="0"/>
                    </a:p>
                  </a:txBody>
                  <a:tcPr/>
                </a:tc>
              </a:tr>
              <a:tr h="272236">
                <a:tc>
                  <a:txBody>
                    <a:bodyPr/>
                    <a:lstStyle/>
                    <a:p>
                      <a:r>
                        <a:rPr lang="en-US" dirty="0" smtClean="0"/>
                        <a:t>Sub_metering2</a:t>
                      </a:r>
                      <a:endParaRPr lang="en-IN" dirty="0"/>
                    </a:p>
                  </a:txBody>
                  <a:tcPr/>
                </a:tc>
                <a:tc>
                  <a:txBody>
                    <a:bodyPr/>
                    <a:lstStyle/>
                    <a:p>
                      <a:r>
                        <a:rPr lang="en-US" dirty="0" smtClean="0"/>
                        <a:t>MAE</a:t>
                      </a:r>
                      <a:r>
                        <a:rPr lang="en-US" baseline="0" dirty="0" smtClean="0"/>
                        <a:t> : 1.023</a:t>
                      </a:r>
                      <a:endParaRPr lang="en-IN" dirty="0"/>
                    </a:p>
                  </a:txBody>
                  <a:tcPr/>
                </a:tc>
              </a:tr>
              <a:tr h="272236">
                <a:tc>
                  <a:txBody>
                    <a:bodyPr/>
                    <a:lstStyle/>
                    <a:p>
                      <a:r>
                        <a:rPr lang="en-US" dirty="0" smtClean="0"/>
                        <a:t>Sub_metering3</a:t>
                      </a:r>
                      <a:endParaRPr lang="en-IN" dirty="0"/>
                    </a:p>
                  </a:txBody>
                  <a:tcPr/>
                </a:tc>
                <a:tc>
                  <a:txBody>
                    <a:bodyPr/>
                    <a:lstStyle/>
                    <a:p>
                      <a:r>
                        <a:rPr lang="en-US" dirty="0" smtClean="0"/>
                        <a:t>MSE : 0.263</a:t>
                      </a:r>
                      <a:endParaRPr lang="en-IN" dirty="0"/>
                    </a:p>
                  </a:txBody>
                  <a:tcPr/>
                </a:tc>
              </a:tr>
            </a:tbl>
          </a:graphicData>
        </a:graphic>
      </p:graphicFrame>
    </p:spTree>
    <p:extLst>
      <p:ext uri="{BB962C8B-B14F-4D97-AF65-F5344CB8AC3E}">
        <p14:creationId xmlns:p14="http://schemas.microsoft.com/office/powerpoint/2010/main" val="14812778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28ebbf9ffd_0_7"/>
          <p:cNvSpPr txBox="1">
            <a:spLocks noGrp="1"/>
          </p:cNvSpPr>
          <p:nvPr>
            <p:ph type="ctrTitle"/>
          </p:nvPr>
        </p:nvSpPr>
        <p:spPr>
          <a:xfrm>
            <a:off x="2109474" y="1275600"/>
            <a:ext cx="3610255" cy="25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 !!</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
        <p:nvSpPr>
          <p:cNvPr id="3" name="Text Placeholder 2"/>
          <p:cNvSpPr>
            <a:spLocks noGrp="1"/>
          </p:cNvSpPr>
          <p:nvPr>
            <p:ph type="body" idx="1"/>
          </p:nvPr>
        </p:nvSpPr>
        <p:spPr>
          <a:xfrm>
            <a:off x="100763" y="1694495"/>
            <a:ext cx="8336655" cy="3145500"/>
          </a:xfrm>
        </p:spPr>
        <p:txBody>
          <a:bodyPr/>
          <a:lstStyle/>
          <a:p>
            <a:r>
              <a:rPr lang="en-IN" sz="2000" b="1" dirty="0"/>
              <a:t>The main objective of this report is to implement a LSTM model for the correct predictions of the all the attributes using </a:t>
            </a:r>
            <a:r>
              <a:rPr lang="en-IN" sz="2000" b="1" dirty="0" err="1"/>
              <a:t>PySpark</a:t>
            </a:r>
            <a:r>
              <a:rPr lang="en-IN" sz="2000" b="1" dirty="0"/>
              <a:t>. </a:t>
            </a:r>
            <a:endParaRPr lang="en-IN" sz="2000" b="1" dirty="0" smtClean="0"/>
          </a:p>
          <a:p>
            <a:pPr marL="76200" indent="0">
              <a:buNone/>
            </a:pPr>
            <a:endParaRPr lang="en-IN" sz="2000" b="1" dirty="0" smtClean="0"/>
          </a:p>
          <a:p>
            <a:r>
              <a:rPr lang="en-IN" sz="2000" b="1" dirty="0" smtClean="0"/>
              <a:t>Well </a:t>
            </a:r>
            <a:r>
              <a:rPr lang="en-IN" sz="2000" b="1" dirty="0"/>
              <a:t>in this report an additional package called as </a:t>
            </a:r>
            <a:r>
              <a:rPr lang="en-IN" sz="2000" b="1" dirty="0" err="1"/>
              <a:t>elephas</a:t>
            </a:r>
            <a:r>
              <a:rPr lang="en-IN" sz="2000" b="1" dirty="0"/>
              <a:t> been used to implement the model training. This makes it faster. </a:t>
            </a:r>
            <a:endParaRPr lang="en-IN" sz="2000" b="1" dirty="0" smtClean="0"/>
          </a:p>
          <a:p>
            <a:pPr marL="76200" indent="0">
              <a:buNone/>
            </a:pPr>
            <a:endParaRPr lang="en-IN" sz="2000" b="1" dirty="0" smtClean="0"/>
          </a:p>
          <a:p>
            <a:r>
              <a:rPr lang="en-IN" sz="2000" b="1" dirty="0" smtClean="0"/>
              <a:t>The </a:t>
            </a:r>
            <a:r>
              <a:rPr lang="en-IN" sz="2000" b="1" dirty="0" err="1"/>
              <a:t>keras</a:t>
            </a:r>
            <a:r>
              <a:rPr lang="en-IN" sz="2000" b="1" dirty="0"/>
              <a:t> and the Spark library has been integrated for training, reason behind there has been no Deep learning packages embedded in the </a:t>
            </a:r>
            <a:r>
              <a:rPr lang="en-IN" sz="2000" b="1" dirty="0" err="1"/>
              <a:t>PySpark</a:t>
            </a:r>
            <a:r>
              <a:rPr lang="en-IN" sz="2000" b="1" dirty="0"/>
              <a:t> library.</a:t>
            </a:r>
          </a:p>
          <a:p>
            <a:endParaRPr lang="en-IN"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247675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2866</Words>
  <Application>Microsoft Office PowerPoint</Application>
  <PresentationFormat>On-screen Show (16:9)</PresentationFormat>
  <Paragraphs>405</Paragraphs>
  <Slides>81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Roboto Condensed</vt:lpstr>
      <vt:lpstr>Montserrat</vt:lpstr>
      <vt:lpstr>Roboto Condensed Light</vt:lpstr>
      <vt:lpstr>Arvo</vt:lpstr>
      <vt:lpstr>Salerio template</vt:lpstr>
      <vt:lpstr>Comparative Analysis for energy forecasting using LSTM Model on IOT Dataset  Big Data C3 – Final Project Evaluation </vt:lpstr>
      <vt:lpstr>Contents</vt:lpstr>
      <vt:lpstr>PowerPoint Presentation</vt:lpstr>
      <vt:lpstr>Introduction</vt:lpstr>
      <vt:lpstr>PowerPoint Presentation</vt:lpstr>
      <vt:lpstr>PowerPoint Presentation</vt:lpstr>
      <vt:lpstr>About Dataset – Household Prediction</vt:lpstr>
      <vt:lpstr>PowerPoint Presentation</vt:lpstr>
      <vt:lpstr>OBJECTIVE</vt:lpstr>
      <vt:lpstr>PowerPoint Presentation</vt:lpstr>
      <vt:lpstr>Visualization and Code Implementation</vt:lpstr>
      <vt:lpstr>Visualization and Code Implementation</vt:lpstr>
      <vt:lpstr>Visualization and Code Implementation</vt:lpstr>
      <vt:lpstr>Visualization and Code Implementation</vt:lpstr>
      <vt:lpstr>Data Cleaning</vt:lpstr>
      <vt:lpstr>Re-sampling Data</vt:lpstr>
      <vt:lpstr>Re-Sampling Data</vt:lpstr>
      <vt:lpstr>Re-Sampling Data</vt:lpstr>
      <vt:lpstr>Re-Sampling Data</vt:lpstr>
      <vt:lpstr>Re-Sampling Data</vt:lpstr>
      <vt:lpstr>Re-Sampling Data</vt:lpstr>
      <vt:lpstr>Re-Sampling Data</vt:lpstr>
      <vt:lpstr>Re-Sampling Data</vt:lpstr>
      <vt:lpstr>PowerPoint Presentation</vt:lpstr>
      <vt:lpstr>Re-Sampling Data</vt:lpstr>
      <vt:lpstr>Re-Sampling Data</vt:lpstr>
      <vt:lpstr>Re-Sampling Data</vt:lpstr>
      <vt:lpstr>Month-wise Resampling</vt:lpstr>
      <vt:lpstr>Day-wise Resampling</vt:lpstr>
      <vt:lpstr>Hour-Wise Resampling</vt:lpstr>
      <vt:lpstr>Correlation Matrix</vt:lpstr>
      <vt:lpstr>Correlations</vt:lpstr>
      <vt:lpstr>Correlations based on Month, Hour and Day wise sampling</vt:lpstr>
      <vt:lpstr>PowerPoint Presentation</vt:lpstr>
      <vt:lpstr>LSTM Model Data Preparation and fitting </vt:lpstr>
      <vt:lpstr>LSTM Model Data Preparation and fitting </vt:lpstr>
      <vt:lpstr>LSTM Model Data Preparation and fitting </vt:lpstr>
      <vt:lpstr>LSTM Model Data Preparation – Global Active Power </vt:lpstr>
      <vt:lpstr>LSTM Model Data Preparation</vt:lpstr>
      <vt:lpstr>LSTM Model Data Preparation – Global Active Power </vt:lpstr>
      <vt:lpstr>LSTM Model Data Preparation – Global Active Power </vt:lpstr>
      <vt:lpstr>LSTM Model Data Preparation – Global Active Power </vt:lpstr>
      <vt:lpstr>LSTM Model Data Preparation – Global Active Power </vt:lpstr>
      <vt:lpstr>LSTM Model Data Preparation – Global Active Power </vt:lpstr>
      <vt:lpstr>PowerPoint Presentation</vt:lpstr>
      <vt:lpstr>LSTM Model Data Preparation – Sub metering3</vt:lpstr>
      <vt:lpstr>LSTM Model Data Preparation – Sub metering3</vt:lpstr>
      <vt:lpstr>LSTM Model Data Preparation – Sub metering3</vt:lpstr>
      <vt:lpstr>LSTM Model Data Preparation – Sub metering3</vt:lpstr>
      <vt:lpstr>PowerPoint Presentation</vt:lpstr>
      <vt:lpstr>LSTM Model Data Preparation – Global Reactive Power</vt:lpstr>
      <vt:lpstr>LSTM Model Data Preparation – Global Reactive Power</vt:lpstr>
      <vt:lpstr>LSTM Model Data Preparation – Global Reactive Power</vt:lpstr>
      <vt:lpstr>LSTM Model Data Preparation – Global Reactive Power</vt:lpstr>
      <vt:lpstr>PowerPoint Presentation</vt:lpstr>
      <vt:lpstr>LSTM Model Data Preparation – Voltage</vt:lpstr>
      <vt:lpstr>LSTM Model Data Preparation – Voltage</vt:lpstr>
      <vt:lpstr>LSTM Model Data Preparation – Voltage</vt:lpstr>
      <vt:lpstr>LSTM Model Data Preparation – Voltage</vt:lpstr>
      <vt:lpstr>PowerPoint Presentation</vt:lpstr>
      <vt:lpstr>LSTM Model Data Preparation – Global Intensity</vt:lpstr>
      <vt:lpstr>LSTM Model Data Preparation – Global Intensity</vt:lpstr>
      <vt:lpstr>LSTM Model Data Preparation – Global Intensity</vt:lpstr>
      <vt:lpstr>LSTM Model Data Preparation – Global Intensity</vt:lpstr>
      <vt:lpstr>PowerPoint Presentation</vt:lpstr>
      <vt:lpstr>LSTM Model Data Preparation – Sub metering1</vt:lpstr>
      <vt:lpstr>LSTM Model Data Preparation – Sub metering1</vt:lpstr>
      <vt:lpstr>LSTM Model Data Preparation – Sub metering1</vt:lpstr>
      <vt:lpstr>LSTM Model Data Preparation – Sub metering1</vt:lpstr>
      <vt:lpstr>PowerPoint Presentation</vt:lpstr>
      <vt:lpstr>LSTM Model Data Preparation – Sub metering2</vt:lpstr>
      <vt:lpstr>LSTM Model Data Preparation – Sub metering2</vt:lpstr>
      <vt:lpstr>LSTM Model Data Preparation – Sub metering2</vt:lpstr>
      <vt:lpstr>LSTM Model Data Preparation – Sub metering2</vt:lpstr>
      <vt:lpstr>PowerPoint Presentation</vt:lpstr>
      <vt:lpstr>Implementation Using ELEPHAS</vt:lpstr>
      <vt:lpstr>Implementation Using ELEPHAS </vt:lpstr>
      <vt:lpstr>PowerPoint Presentation</vt:lpstr>
      <vt:lpstr>PowerPoint Presentation</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Normal Distribution  Statistics C3 - Assignment</dc:title>
  <dc:creator>hp</dc:creator>
  <cp:lastModifiedBy>hp</cp:lastModifiedBy>
  <cp:revision>46</cp:revision>
  <dcterms:modified xsi:type="dcterms:W3CDTF">2022-11-17T15:48:42Z</dcterms:modified>
</cp:coreProperties>
</file>